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70" r:id="rId6"/>
    <p:sldId id="268" r:id="rId7"/>
    <p:sldId id="269" r:id="rId8"/>
    <p:sldId id="276" r:id="rId9"/>
    <p:sldId id="286" r:id="rId10"/>
    <p:sldId id="264" r:id="rId11"/>
    <p:sldId id="262" r:id="rId12"/>
    <p:sldId id="265" r:id="rId13"/>
    <p:sldId id="278" r:id="rId14"/>
    <p:sldId id="267" r:id="rId15"/>
    <p:sldId id="266" r:id="rId16"/>
    <p:sldId id="263" r:id="rId17"/>
    <p:sldId id="284" r:id="rId18"/>
    <p:sldId id="285" r:id="rId19"/>
    <p:sldId id="258" r:id="rId20"/>
    <p:sldId id="275" r:id="rId21"/>
    <p:sldId id="288" r:id="rId22"/>
    <p:sldId id="261" r:id="rId23"/>
    <p:sldId id="274" r:id="rId24"/>
    <p:sldId id="257"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9589D-3DEF-5BAF-3C00-60F667B05D66}" name="Benjamin Eikey" initials="BE" userId="S::eu3738@wayne.edu::c6f8b5be-fdf8-49bc-83c7-9a09f29d8825" providerId="AD"/>
  <p188:author id="{134325C7-5C23-EBF4-C419-A628C397A5F8}" name="Ian McKnight" initials="IM" userId="S::hr6211@wayne.edu::b689db1c-4071-4d9b-9bc1-35760756f7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E77C8-2351-4930-B21B-3DA5215902C2}" v="2" dt="2023-09-12T15:45:51.147"/>
    <p1510:client id="{0D26B194-95B5-5561-2BAD-8681237211CB}" v="22" dt="2023-09-15T15:40:57.207"/>
    <p1510:client id="{3920920A-96B6-5CF4-5814-752B81BADE61}" v="1" dt="2023-10-25T16:58:53.838"/>
    <p1510:client id="{3F4F0272-DD2A-C5D2-3577-B04A81B84026}" v="81" dt="2023-12-11T17:33:25.221"/>
    <p1510:client id="{6484F9A9-C7AB-BED5-1184-57BFF4E57214}" v="6" dt="2023-09-18T12:49:54.137"/>
    <p1510:client id="{70D4B078-1FDD-1424-5FAA-CB1384382A4F}" v="700" dt="2023-09-13T18:13:07.984"/>
    <p1510:client id="{813CD084-2831-C4E3-80E7-1E7942A70DAD}" v="249" dt="2023-10-18T17:42:48.453"/>
    <p1510:client id="{8E40E534-29EC-2B85-583C-2E07D297C6D3}" v="37" dt="2023-09-15T13:27:31.190"/>
    <p1510:client id="{C8EDBDA8-313B-4536-840B-827B027BAE22}" vWet="2" dt="2023-09-15T15:40:16.862"/>
    <p1510:client id="{F20944EE-68F7-37CF-E761-FCC34B995849}" v="410" dt="2023-10-18T17:55:2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Eikey" userId="S::eu3738@wayne.edu::c6f8b5be-fdf8-49bc-83c7-9a09f29d8825" providerId="AD" clId="Web-{3F4F0272-DD2A-C5D2-3577-B04A81B84026}"/>
    <pc:docChg chg="modSld">
      <pc:chgData name="Benjamin Eikey" userId="S::eu3738@wayne.edu::c6f8b5be-fdf8-49bc-83c7-9a09f29d8825" providerId="AD" clId="Web-{3F4F0272-DD2A-C5D2-3577-B04A81B84026}" dt="2023-12-11T17:32:51.361" v="75" actId="20577"/>
      <pc:docMkLst>
        <pc:docMk/>
      </pc:docMkLst>
      <pc:sldChg chg="modSp">
        <pc:chgData name="Benjamin Eikey" userId="S::eu3738@wayne.edu::c6f8b5be-fdf8-49bc-83c7-9a09f29d8825" providerId="AD" clId="Web-{3F4F0272-DD2A-C5D2-3577-B04A81B84026}" dt="2023-12-11T17:31:28.203" v="63" actId="20577"/>
        <pc:sldMkLst>
          <pc:docMk/>
          <pc:sldMk cId="666328747" sldId="257"/>
        </pc:sldMkLst>
        <pc:spChg chg="mod">
          <ac:chgData name="Benjamin Eikey" userId="S::eu3738@wayne.edu::c6f8b5be-fdf8-49bc-83c7-9a09f29d8825" providerId="AD" clId="Web-{3F4F0272-DD2A-C5D2-3577-B04A81B84026}" dt="2023-12-11T17:31:28.203" v="63" actId="20577"/>
          <ac:spMkLst>
            <pc:docMk/>
            <pc:sldMk cId="666328747" sldId="257"/>
            <ac:spMk id="2" creationId="{7181E94F-4E88-4B20-B354-2474D08D5CF3}"/>
          </ac:spMkLst>
        </pc:spChg>
      </pc:sldChg>
      <pc:sldChg chg="modSp">
        <pc:chgData name="Benjamin Eikey" userId="S::eu3738@wayne.edu::c6f8b5be-fdf8-49bc-83c7-9a09f29d8825" providerId="AD" clId="Web-{3F4F0272-DD2A-C5D2-3577-B04A81B84026}" dt="2023-12-11T17:32:51.361" v="75" actId="20577"/>
        <pc:sldMkLst>
          <pc:docMk/>
          <pc:sldMk cId="558121017" sldId="268"/>
        </pc:sldMkLst>
        <pc:spChg chg="mod">
          <ac:chgData name="Benjamin Eikey" userId="S::eu3738@wayne.edu::c6f8b5be-fdf8-49bc-83c7-9a09f29d8825" providerId="AD" clId="Web-{3F4F0272-DD2A-C5D2-3577-B04A81B84026}" dt="2023-12-11T17:32:51.361" v="75" actId="20577"/>
          <ac:spMkLst>
            <pc:docMk/>
            <pc:sldMk cId="558121017" sldId="268"/>
            <ac:spMk id="3" creationId="{D481D95F-5857-4052-9032-FCD7D10D1BBB}"/>
          </ac:spMkLst>
        </pc:spChg>
      </pc:sldChg>
      <pc:sldChg chg="addSp modSp">
        <pc:chgData name="Benjamin Eikey" userId="S::eu3738@wayne.edu::c6f8b5be-fdf8-49bc-83c7-9a09f29d8825" providerId="AD" clId="Web-{3F4F0272-DD2A-C5D2-3577-B04A81B84026}" dt="2023-12-11T17:32:31.860" v="68" actId="1076"/>
        <pc:sldMkLst>
          <pc:docMk/>
          <pc:sldMk cId="2874164304" sldId="271"/>
        </pc:sldMkLst>
        <pc:spChg chg="mod">
          <ac:chgData name="Benjamin Eikey" userId="S::eu3738@wayne.edu::c6f8b5be-fdf8-49bc-83c7-9a09f29d8825" providerId="AD" clId="Web-{3F4F0272-DD2A-C5D2-3577-B04A81B84026}" dt="2023-12-11T17:29:28.809" v="7" actId="20577"/>
          <ac:spMkLst>
            <pc:docMk/>
            <pc:sldMk cId="2874164304" sldId="271"/>
            <ac:spMk id="2" creationId="{7181E94F-4E88-4B20-B354-2474D08D5CF3}"/>
          </ac:spMkLst>
        </pc:spChg>
        <pc:spChg chg="mod">
          <ac:chgData name="Benjamin Eikey" userId="S::eu3738@wayne.edu::c6f8b5be-fdf8-49bc-83c7-9a09f29d8825" providerId="AD" clId="Web-{3F4F0272-DD2A-C5D2-3577-B04A81B84026}" dt="2023-12-11T17:29:49.700" v="51" actId="20577"/>
          <ac:spMkLst>
            <pc:docMk/>
            <pc:sldMk cId="2874164304" sldId="271"/>
            <ac:spMk id="3" creationId="{D481D95F-5857-4052-9032-FCD7D10D1BBB}"/>
          </ac:spMkLst>
        </pc:spChg>
        <pc:picChg chg="add mod">
          <ac:chgData name="Benjamin Eikey" userId="S::eu3738@wayne.edu::c6f8b5be-fdf8-49bc-83c7-9a09f29d8825" providerId="AD" clId="Web-{3F4F0272-DD2A-C5D2-3577-B04A81B84026}" dt="2023-12-11T17:32:31.860" v="68" actId="1076"/>
          <ac:picMkLst>
            <pc:docMk/>
            <pc:sldMk cId="2874164304" sldId="271"/>
            <ac:picMk id="7" creationId="{7E2BFD23-A6A2-063A-7351-5B08B75D56F0}"/>
          </ac:picMkLst>
        </pc:picChg>
      </pc:sldChg>
      <pc:sldChg chg="delSp modSp">
        <pc:chgData name="Benjamin Eikey" userId="S::eu3738@wayne.edu::c6f8b5be-fdf8-49bc-83c7-9a09f29d8825" providerId="AD" clId="Web-{3F4F0272-DD2A-C5D2-3577-B04A81B84026}" dt="2023-12-11T17:31:18.202" v="60"/>
        <pc:sldMkLst>
          <pc:docMk/>
          <pc:sldMk cId="361718269" sldId="274"/>
        </pc:sldMkLst>
        <pc:spChg chg="del mod">
          <ac:chgData name="Benjamin Eikey" userId="S::eu3738@wayne.edu::c6f8b5be-fdf8-49bc-83c7-9a09f29d8825" providerId="AD" clId="Web-{3F4F0272-DD2A-C5D2-3577-B04A81B84026}" dt="2023-12-11T17:31:18.202" v="60"/>
          <ac:spMkLst>
            <pc:docMk/>
            <pc:sldMk cId="361718269" sldId="274"/>
            <ac:spMk id="23" creationId="{1763E375-65A6-A6F9-366B-50B6655D7557}"/>
          </ac:spMkLst>
        </pc:spChg>
      </pc:sldChg>
      <pc:sldChg chg="modSp">
        <pc:chgData name="Benjamin Eikey" userId="S::eu3738@wayne.edu::c6f8b5be-fdf8-49bc-83c7-9a09f29d8825" providerId="AD" clId="Web-{3F4F0272-DD2A-C5D2-3577-B04A81B84026}" dt="2023-12-11T17:31:03.015" v="57" actId="20577"/>
        <pc:sldMkLst>
          <pc:docMk/>
          <pc:sldMk cId="4051553554" sldId="288"/>
        </pc:sldMkLst>
        <pc:spChg chg="mod">
          <ac:chgData name="Benjamin Eikey" userId="S::eu3738@wayne.edu::c6f8b5be-fdf8-49bc-83c7-9a09f29d8825" providerId="AD" clId="Web-{3F4F0272-DD2A-C5D2-3577-B04A81B84026}" dt="2023-12-11T17:31:03.015" v="57" actId="20577"/>
          <ac:spMkLst>
            <pc:docMk/>
            <pc:sldMk cId="4051553554" sldId="288"/>
            <ac:spMk id="3" creationId="{D481D95F-5857-4052-9032-FCD7D10D1B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7DC9-0FE4-4703-8D36-13041D084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F9262-626B-4EEC-BF94-1CB38C7E7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21028-9957-496A-BA43-11651A38DB0F}"/>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0F24C10F-E89A-4009-AE95-79C67DE3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16062-F206-4712-A384-AC9671C3DC6B}"/>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397190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AF57-A98F-4640-B920-F3504C1F36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115D2-B07A-494A-A797-295EA95DB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0D77B-FCDA-4963-9078-8B963485BACC}"/>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9BD26650-FEE6-40E8-A01E-3D4E0CB2A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49B5F-5E25-4F36-BC8A-FD6C540F8ED4}"/>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120154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0FF98-1968-4531-BC19-717C2AE1C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A4D04-B2C7-4234-B3F0-5C5D21CF2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0E652-88AD-4287-A7AC-1530FF709982}"/>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6E76DB0B-9E4F-482D-8F93-D40235AD2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E4FD8-A576-457A-B3B4-8C3B96EEDA33}"/>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27205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421B-9055-4160-9B9F-4D926E3EF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65EA9-5C4E-488C-AF6A-47A0D20D6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E3847-24BF-4930-AE5C-B52E71F941B2}"/>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54A90E3A-1E12-4F3A-84CC-43A67AD92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EFCB9-45E0-48E6-8943-9D79E391F73B}"/>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281272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7232-4632-43E9-BAE5-BB1F1A4A87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47995F-661E-4510-AE40-1DACB66763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E2D06-2ADC-4578-A53A-08718FF21710}"/>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E3D74E91-5359-447E-A822-E72F6F70D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1CFFD-CB39-43F6-999F-E254DDE30C13}"/>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399715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9F79-38BD-4B39-9470-23E2C59FC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E59C-E173-4A54-8C1F-075112F46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C5FC6-BE72-4A04-A1DD-BEB9DB8CE5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56EF2-9C5F-45AB-B4A8-F79904F8A2C9}"/>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6" name="Footer Placeholder 5">
            <a:extLst>
              <a:ext uri="{FF2B5EF4-FFF2-40B4-BE49-F238E27FC236}">
                <a16:creationId xmlns:a16="http://schemas.microsoft.com/office/drawing/2014/main" id="{44A3C0BA-03A4-4B39-B6F5-7BB8493F6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2A348-DB50-4376-BC2A-7ABF33DEBE14}"/>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382224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2759-06B0-4A78-9F3A-3A032A788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9580A-C2E6-4E75-8500-9B5CB905C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8447A-0236-4CC1-B5AC-E2FA59E06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30FDF-6A89-4E03-ADCE-C54078A9F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13319-5CAD-47D3-979F-5640CD984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2D19AC-B1C3-4151-B444-3FB8F7420D88}"/>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8" name="Footer Placeholder 7">
            <a:extLst>
              <a:ext uri="{FF2B5EF4-FFF2-40B4-BE49-F238E27FC236}">
                <a16:creationId xmlns:a16="http://schemas.microsoft.com/office/drawing/2014/main" id="{73D9D048-D46D-4E40-BF58-4991883CC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15F02C-12F3-43B6-A408-19FC596A818D}"/>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104995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847B-C3B2-4212-92B3-A8BCDA6526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891E0-2DCF-4BDE-BC6F-DFC146B2AA5B}"/>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4" name="Footer Placeholder 3">
            <a:extLst>
              <a:ext uri="{FF2B5EF4-FFF2-40B4-BE49-F238E27FC236}">
                <a16:creationId xmlns:a16="http://schemas.microsoft.com/office/drawing/2014/main" id="{D9942B4E-FE1B-4E04-A897-B7FE9ECFF4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C822CB-ABCE-45B2-AF6B-C6B73FA5946A}"/>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358729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C57EB-58DC-4E4A-B61D-70E52B2DD6DB}"/>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3" name="Footer Placeholder 2">
            <a:extLst>
              <a:ext uri="{FF2B5EF4-FFF2-40B4-BE49-F238E27FC236}">
                <a16:creationId xmlns:a16="http://schemas.microsoft.com/office/drawing/2014/main" id="{C818DEF0-C965-4ADC-8D14-B59CDFACF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9A1AA-C927-46A2-B830-FCAD4BECC9FB}"/>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87256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CD5F-C71E-44A8-8DBA-EB92460CD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484357-0A30-44CE-A25C-2AA077102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0C241-7FA3-47AC-9671-646E3C70C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2394D-48A1-499C-9011-E1EF62C89036}"/>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6" name="Footer Placeholder 5">
            <a:extLst>
              <a:ext uri="{FF2B5EF4-FFF2-40B4-BE49-F238E27FC236}">
                <a16:creationId xmlns:a16="http://schemas.microsoft.com/office/drawing/2014/main" id="{D04446D0-0BDD-492B-8BA4-2F5FE4A7F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69F51-CD97-43A2-A1E2-6F3E399B747E}"/>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132672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F932-B6F1-4143-AD4C-F7E2DD265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AF49E7-B072-4994-AD14-E4A50936E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7000E8-1EF6-4094-AD42-F5DFE0B61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2E77F-28C1-4C95-A608-C9E2CB040E62}"/>
              </a:ext>
            </a:extLst>
          </p:cNvPr>
          <p:cNvSpPr>
            <a:spLocks noGrp="1"/>
          </p:cNvSpPr>
          <p:nvPr>
            <p:ph type="dt" sz="half" idx="10"/>
          </p:nvPr>
        </p:nvSpPr>
        <p:spPr/>
        <p:txBody>
          <a:bodyPr/>
          <a:lstStyle/>
          <a:p>
            <a:fld id="{A2838388-06A4-497A-94B6-D80160383905}" type="datetimeFigureOut">
              <a:rPr lang="en-US" smtClean="0"/>
              <a:t>12/11/2023</a:t>
            </a:fld>
            <a:endParaRPr lang="en-US"/>
          </a:p>
        </p:txBody>
      </p:sp>
      <p:sp>
        <p:nvSpPr>
          <p:cNvPr id="6" name="Footer Placeholder 5">
            <a:extLst>
              <a:ext uri="{FF2B5EF4-FFF2-40B4-BE49-F238E27FC236}">
                <a16:creationId xmlns:a16="http://schemas.microsoft.com/office/drawing/2014/main" id="{94A8FCAE-C68D-4172-A68B-F315A372D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4615F-4B45-4218-8A30-21D0A8F72490}"/>
              </a:ext>
            </a:extLst>
          </p:cNvPr>
          <p:cNvSpPr>
            <a:spLocks noGrp="1"/>
          </p:cNvSpPr>
          <p:nvPr>
            <p:ph type="sldNum" sz="quarter" idx="12"/>
          </p:nvPr>
        </p:nvSpPr>
        <p:spPr/>
        <p:txBody>
          <a:bodyPr/>
          <a:lstStyle/>
          <a:p>
            <a:fld id="{E6482954-B29A-4257-9FAE-BF705A4532A0}" type="slidenum">
              <a:rPr lang="en-US" smtClean="0"/>
              <a:t>‹#›</a:t>
            </a:fld>
            <a:endParaRPr lang="en-US"/>
          </a:p>
        </p:txBody>
      </p:sp>
    </p:spTree>
    <p:extLst>
      <p:ext uri="{BB962C8B-B14F-4D97-AF65-F5344CB8AC3E}">
        <p14:creationId xmlns:p14="http://schemas.microsoft.com/office/powerpoint/2010/main" val="367574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9F4DDB-9B76-4C93-BFDC-231BBCB1B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78741-5148-41FE-B2F8-9144B0D2C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B5C17-B54B-435D-B8E0-CE97C6EA0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38388-06A4-497A-94B6-D80160383905}" type="datetimeFigureOut">
              <a:rPr lang="en-US" smtClean="0"/>
              <a:t>12/11/2023</a:t>
            </a:fld>
            <a:endParaRPr lang="en-US"/>
          </a:p>
        </p:txBody>
      </p:sp>
      <p:sp>
        <p:nvSpPr>
          <p:cNvPr id="5" name="Footer Placeholder 4">
            <a:extLst>
              <a:ext uri="{FF2B5EF4-FFF2-40B4-BE49-F238E27FC236}">
                <a16:creationId xmlns:a16="http://schemas.microsoft.com/office/drawing/2014/main" id="{EF0270A0-3F9E-4F11-95C5-F8C3A0179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09E362-485B-4E1E-A579-B7B99B30B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82954-B29A-4257-9FAE-BF705A4532A0}" type="slidenum">
              <a:rPr lang="en-US" smtClean="0"/>
              <a:t>‹#›</a:t>
            </a:fld>
            <a:endParaRPr lang="en-US"/>
          </a:p>
        </p:txBody>
      </p:sp>
    </p:spTree>
    <p:extLst>
      <p:ext uri="{BB962C8B-B14F-4D97-AF65-F5344CB8AC3E}">
        <p14:creationId xmlns:p14="http://schemas.microsoft.com/office/powerpoint/2010/main" val="4097084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evin-center.org/congressional-lawmakers/online-tutorial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levin-center.org/what-is-oversight/oversight-matter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vin-center.org/state-lawmakers/state-oversight-resourc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evin-center.org/state-oversight-academy/state-oversight-resources/"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evin-center.org/state-oversight-academy/state-oversight-resources/"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mailto:Benjamin.Eikey@wayne.edu"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vin-center.org/state-lawmakers/state-oversight-resources/" TargetMode="External"/><Relationship Id="rId2" Type="http://schemas.openxmlformats.org/officeDocument/2006/relationships/hyperlink" Target="mailto:Benjamin.Eikey@wayne.ed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levin-center.org/state-lawmakers/oversight-worksho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1823548"/>
            <a:ext cx="12192000" cy="1605452"/>
          </a:xfrm>
        </p:spPr>
        <p:txBody>
          <a:bodyPr>
            <a:normAutofit fontScale="90000"/>
          </a:bodyPr>
          <a:lstStyle/>
          <a:p>
            <a:br>
              <a:rPr lang="en-US" sz="4800" dirty="0">
                <a:solidFill>
                  <a:srgbClr val="00594F"/>
                </a:solidFill>
              </a:rPr>
            </a:br>
            <a:r>
              <a:rPr lang="en-US" sz="4800" dirty="0">
                <a:solidFill>
                  <a:srgbClr val="00594F"/>
                </a:solidFill>
              </a:rPr>
              <a:t>Legislative Oversight</a:t>
            </a:r>
            <a:br>
              <a:rPr lang="en-US" sz="4800" dirty="0">
                <a:solidFill>
                  <a:srgbClr val="00594F"/>
                </a:solidFill>
                <a:cs typeface="Calibri Light"/>
              </a:rPr>
            </a:br>
            <a:r>
              <a:rPr lang="en-US" sz="4800" dirty="0">
                <a:solidFill>
                  <a:srgbClr val="00594F"/>
                </a:solidFill>
              </a:rPr>
              <a:t>State Medicaid Programs</a:t>
            </a:r>
            <a:endParaRPr lang="en-US" dirty="0">
              <a:cs typeface="Calibri Light" panose="020F0302020204030204"/>
            </a:endParaRP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1524000" y="3602038"/>
            <a:ext cx="9144000" cy="2489048"/>
          </a:xfrm>
        </p:spPr>
        <p:txBody>
          <a:bodyPr vert="horz" lIns="91440" tIns="45720" rIns="91440" bIns="45720" rtlCol="0" anchor="t">
            <a:normAutofit/>
          </a:bodyPr>
          <a:lstStyle/>
          <a:p>
            <a:r>
              <a:rPr lang="en-US" dirty="0">
                <a:solidFill>
                  <a:srgbClr val="00594F"/>
                </a:solidFill>
                <a:latin typeface="Calibri"/>
                <a:cs typeface="Times New Roman"/>
              </a:rPr>
              <a:t>Ben Eikey</a:t>
            </a:r>
            <a:endParaRPr lang="en-US" dirty="0"/>
          </a:p>
          <a:p>
            <a:r>
              <a:rPr lang="en-US" dirty="0">
                <a:solidFill>
                  <a:srgbClr val="00594F"/>
                </a:solidFill>
                <a:latin typeface="Calibri"/>
                <a:cs typeface="Times New Roman"/>
              </a:rPr>
              <a:t>Levin Center for Oversight and Democracy</a:t>
            </a:r>
          </a:p>
          <a:p>
            <a:r>
              <a:rPr lang="en-US" dirty="0">
                <a:solidFill>
                  <a:srgbClr val="00594F"/>
                </a:solidFill>
                <a:latin typeface="Calibri"/>
                <a:cs typeface="Times New Roman"/>
              </a:rPr>
              <a:t>State Oversight Academy</a:t>
            </a:r>
          </a:p>
          <a:p>
            <a:endParaRPr lang="en-US">
              <a:solidFill>
                <a:srgbClr val="00594F"/>
              </a:solidFill>
              <a:latin typeface="Calibri"/>
              <a:cs typeface="Times New Roman" panose="02020603050405020304" pitchFamily="18" charset="0"/>
            </a:endParaRPr>
          </a:p>
          <a:p>
            <a:r>
              <a:rPr lang="en-US" dirty="0">
                <a:solidFill>
                  <a:srgbClr val="00594F"/>
                </a:solidFill>
                <a:latin typeface="Calibri"/>
                <a:cs typeface="Times New Roman"/>
              </a:rPr>
              <a:t>December 13th, 2023</a:t>
            </a:r>
            <a:endParaRPr lang="en-US" dirty="0"/>
          </a:p>
        </p:txBody>
      </p:sp>
      <p:grpSp>
        <p:nvGrpSpPr>
          <p:cNvPr id="16" name="Group 15">
            <a:extLst>
              <a:ext uri="{FF2B5EF4-FFF2-40B4-BE49-F238E27FC236}">
                <a16:creationId xmlns:a16="http://schemas.microsoft.com/office/drawing/2014/main" id="{F6E99CED-05D2-4B6C-A1CB-1A8DE3A4F352}"/>
              </a:ext>
            </a:extLst>
          </p:cNvPr>
          <p:cNvGrpSpPr/>
          <p:nvPr/>
        </p:nvGrpSpPr>
        <p:grpSpPr>
          <a:xfrm>
            <a:off x="-998674" y="-1398316"/>
            <a:ext cx="13926643" cy="7857672"/>
            <a:chOff x="-998674" y="-1398316"/>
            <a:chExt cx="13926643" cy="7857672"/>
          </a:xfrm>
        </p:grpSpPr>
        <p:sp>
          <p:nvSpPr>
            <p:cNvPr id="4" name="Rectangle 3">
              <a:extLst>
                <a:ext uri="{FF2B5EF4-FFF2-40B4-BE49-F238E27FC236}">
                  <a16:creationId xmlns:a16="http://schemas.microsoft.com/office/drawing/2014/main" id="{E8B9F9CA-E58B-4471-8C07-6F5C9EB758B1}"/>
                </a:ext>
              </a:extLst>
            </p:cNvPr>
            <p:cNvSpPr/>
            <p:nvPr/>
          </p:nvSpPr>
          <p:spPr>
            <a:xfrm rot="20922627">
              <a:off x="-998674" y="-1398316"/>
              <a:ext cx="11070311" cy="2297623"/>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E54C18-FE25-48B6-BCC1-1B8B17411C5E}"/>
                </a:ext>
              </a:extLst>
            </p:cNvPr>
            <p:cNvSpPr/>
            <p:nvPr/>
          </p:nvSpPr>
          <p:spPr>
            <a:xfrm rot="667947">
              <a:off x="4607324" y="-1052301"/>
              <a:ext cx="8320645" cy="1738360"/>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137816E9-E999-4A43-8820-DD76A3C6370B}"/>
                </a:ext>
              </a:extLst>
            </p:cNvPr>
            <p:cNvPicPr>
              <a:picLocks noChangeAspect="1"/>
            </p:cNvPicPr>
            <p:nvPr/>
          </p:nvPicPr>
          <p:blipFill>
            <a:blip r:embed="rId2"/>
            <a:stretch>
              <a:fillRect/>
            </a:stretch>
          </p:blipFill>
          <p:spPr>
            <a:xfrm>
              <a:off x="206497" y="4972261"/>
              <a:ext cx="1316268" cy="1487095"/>
            </a:xfrm>
            <a:prstGeom prst="rect">
              <a:avLst/>
            </a:prstGeom>
          </p:spPr>
        </p:pic>
        <p:pic>
          <p:nvPicPr>
            <p:cNvPr id="15" name="Picture 14" descr="Logo, company name&#10;&#10;Description automatically generated">
              <a:extLst>
                <a:ext uri="{FF2B5EF4-FFF2-40B4-BE49-F238E27FC236}">
                  <a16:creationId xmlns:a16="http://schemas.microsoft.com/office/drawing/2014/main" id="{11BECE31-0469-46AD-A4F5-9265F2CDE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573" y="34324"/>
              <a:ext cx="1428426" cy="998899"/>
            </a:xfrm>
            <a:prstGeom prst="rect">
              <a:avLst/>
            </a:prstGeom>
          </p:spPr>
        </p:pic>
      </p:grpSp>
      <p:grpSp>
        <p:nvGrpSpPr>
          <p:cNvPr id="18" name="Group 17">
            <a:extLst>
              <a:ext uri="{FF2B5EF4-FFF2-40B4-BE49-F238E27FC236}">
                <a16:creationId xmlns:a16="http://schemas.microsoft.com/office/drawing/2014/main" id="{86A9576F-5216-40C5-BFFA-5DBC164376A2}"/>
              </a:ext>
            </a:extLst>
          </p:cNvPr>
          <p:cNvGrpSpPr/>
          <p:nvPr/>
        </p:nvGrpSpPr>
        <p:grpSpPr>
          <a:xfrm>
            <a:off x="0" y="6514850"/>
            <a:ext cx="12192000" cy="343149"/>
            <a:chOff x="0" y="6514850"/>
            <a:chExt cx="12192000" cy="343149"/>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1E65ED-2F91-4F82-BE91-D6F135742223}"/>
                </a:ext>
              </a:extLst>
            </p:cNvPr>
            <p:cNvSpPr txBox="1"/>
            <p:nvPr/>
          </p:nvSpPr>
          <p:spPr>
            <a:xfrm>
              <a:off x="63500" y="6514850"/>
              <a:ext cx="12045950" cy="307777"/>
            </a:xfrm>
            <a:prstGeom prst="rect">
              <a:avLst/>
            </a:prstGeom>
            <a:noFill/>
          </p:spPr>
          <p:txBody>
            <a:bodyPr wrap="square" rtlCol="0">
              <a:spAutoFit/>
            </a:bodyPr>
            <a:lstStyle/>
            <a:p>
              <a:pPr algn="r"/>
              <a:r>
                <a:rPr lang="en-US" sz="1400">
                  <a:solidFill>
                    <a:schemeClr val="bg1"/>
                  </a:solidFill>
                  <a:latin typeface="Times New Roman" panose="02020603050405020304" pitchFamily="18" charset="0"/>
                  <a:cs typeface="Times New Roman" panose="02020603050405020304" pitchFamily="18" charset="0"/>
                </a:rPr>
                <a:t>levincenter@wayne.edu</a:t>
              </a:r>
            </a:p>
          </p:txBody>
        </p:sp>
      </p:grpSp>
      <p:pic>
        <p:nvPicPr>
          <p:cNvPr id="7" name="Picture 6" descr="A blue and black logo&#10;&#10;Description automatically generated">
            <a:extLst>
              <a:ext uri="{FF2B5EF4-FFF2-40B4-BE49-F238E27FC236}">
                <a16:creationId xmlns:a16="http://schemas.microsoft.com/office/drawing/2014/main" id="{7E2BFD23-A6A2-063A-7351-5B08B75D56F0}"/>
              </a:ext>
            </a:extLst>
          </p:cNvPr>
          <p:cNvPicPr>
            <a:picLocks noChangeAspect="1"/>
          </p:cNvPicPr>
          <p:nvPr/>
        </p:nvPicPr>
        <p:blipFill>
          <a:blip r:embed="rId4"/>
          <a:stretch>
            <a:fillRect/>
          </a:stretch>
        </p:blipFill>
        <p:spPr>
          <a:xfrm>
            <a:off x="10378777" y="5011321"/>
            <a:ext cx="1634178" cy="1411615"/>
          </a:xfrm>
          <a:prstGeom prst="rect">
            <a:avLst/>
          </a:prstGeom>
        </p:spPr>
      </p:pic>
    </p:spTree>
    <p:extLst>
      <p:ext uri="{BB962C8B-B14F-4D97-AF65-F5344CB8AC3E}">
        <p14:creationId xmlns:p14="http://schemas.microsoft.com/office/powerpoint/2010/main" val="287416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3D95410-1EB0-517E-2F90-74765DCD6DF7}"/>
              </a:ext>
            </a:extLst>
          </p:cNvPr>
          <p:cNvPicPr>
            <a:picLocks noChangeAspect="1"/>
          </p:cNvPicPr>
          <p:nvPr/>
        </p:nvPicPr>
        <p:blipFill rotWithShape="1">
          <a:blip r:embed="rId2"/>
          <a:srcRect t="6500" b="6500"/>
          <a:stretch/>
        </p:blipFill>
        <p:spPr>
          <a:xfrm>
            <a:off x="0" y="1828800"/>
            <a:ext cx="6096000" cy="33147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EB383FB-97B4-846D-B920-039F865E75D6}"/>
              </a:ext>
            </a:extLst>
          </p:cNvPr>
          <p:cNvPicPr>
            <a:picLocks noChangeAspect="1"/>
          </p:cNvPicPr>
          <p:nvPr/>
        </p:nvPicPr>
        <p:blipFill rotWithShape="1">
          <a:blip r:embed="rId3"/>
          <a:srcRect t="6500" b="6500"/>
          <a:stretch/>
        </p:blipFill>
        <p:spPr>
          <a:xfrm>
            <a:off x="6010201" y="1828798"/>
            <a:ext cx="6096000" cy="3314701"/>
          </a:xfrm>
          <a:prstGeom prst="rect">
            <a:avLst/>
          </a:prstGeom>
        </p:spPr>
      </p:pic>
      <p:sp>
        <p:nvSpPr>
          <p:cNvPr id="14" name="TextBox 13">
            <a:extLst>
              <a:ext uri="{FF2B5EF4-FFF2-40B4-BE49-F238E27FC236}">
                <a16:creationId xmlns:a16="http://schemas.microsoft.com/office/drawing/2014/main" id="{BE279770-E580-EB14-9A83-16678D5F5C20}"/>
              </a:ext>
            </a:extLst>
          </p:cNvPr>
          <p:cNvSpPr txBox="1"/>
          <p:nvPr/>
        </p:nvSpPr>
        <p:spPr>
          <a:xfrm>
            <a:off x="3048740" y="106739"/>
            <a:ext cx="6094520" cy="1138773"/>
          </a:xfrm>
          <a:prstGeom prst="rect">
            <a:avLst/>
          </a:prstGeom>
          <a:noFill/>
        </p:spPr>
        <p:txBody>
          <a:bodyPr wrap="square">
            <a:spAutoFit/>
          </a:bodyPr>
          <a:lstStyle/>
          <a:p>
            <a:pPr algn="ctr"/>
            <a:r>
              <a:rPr kumimoji="0" lang="en-US" sz="3600" b="1" i="0" u="none" strike="noStrike" kern="1200" cap="none" spc="0" normalizeH="0" baseline="0" noProof="0">
                <a:ln>
                  <a:noFill/>
                </a:ln>
                <a:solidFill>
                  <a:srgbClr val="00594F"/>
                </a:solidFill>
                <a:effectLst/>
                <a:uLnTx/>
                <a:uFillTx/>
                <a:latin typeface="Calibri Light" panose="020F0302020204030204"/>
                <a:ea typeface="+mj-ea"/>
                <a:cs typeface="+mj-cs"/>
              </a:rPr>
              <a:t>State Oversight</a:t>
            </a:r>
            <a:r>
              <a:rPr lang="en-US" sz="3600" b="1">
                <a:solidFill>
                  <a:srgbClr val="00594F"/>
                </a:solidFill>
                <a:latin typeface="Calibri Light" panose="020F0302020204030204"/>
                <a:ea typeface="+mj-ea"/>
                <a:cs typeface="+mj-cs"/>
              </a:rPr>
              <a:t> Academy</a:t>
            </a:r>
            <a:br>
              <a:rPr kumimoji="0" lang="en-US" sz="3600" b="1" i="0" u="none" strike="noStrike" kern="1200" cap="none" spc="0" normalizeH="0" baseline="0" noProof="0">
                <a:ln>
                  <a:noFill/>
                </a:ln>
                <a:solidFill>
                  <a:srgbClr val="00594F"/>
                </a:solidFill>
                <a:effectLst/>
                <a:uLnTx/>
                <a:uFillTx/>
                <a:latin typeface="Calibri Light" panose="020F0302020204030204"/>
                <a:ea typeface="+mj-ea"/>
                <a:cs typeface="+mj-cs"/>
              </a:rPr>
            </a:br>
            <a:r>
              <a:rPr kumimoji="0" lang="en-US" sz="3200" b="1" i="0" u="none" strike="noStrike" kern="1200" cap="none" spc="0" normalizeH="0" baseline="0" noProof="0">
                <a:ln>
                  <a:noFill/>
                </a:ln>
                <a:solidFill>
                  <a:srgbClr val="00594F"/>
                </a:solidFill>
                <a:effectLst/>
                <a:uLnTx/>
                <a:uFillTx/>
                <a:latin typeface="Calibri Light" panose="020F0302020204030204"/>
                <a:ea typeface="+mj-ea"/>
                <a:cs typeface="+mj-cs"/>
              </a:rPr>
              <a:t>State Legislature Oversight Wiki</a:t>
            </a:r>
            <a:endParaRPr lang="en-US"/>
          </a:p>
        </p:txBody>
      </p:sp>
    </p:spTree>
    <p:extLst>
      <p:ext uri="{BB962C8B-B14F-4D97-AF65-F5344CB8AC3E}">
        <p14:creationId xmlns:p14="http://schemas.microsoft.com/office/powerpoint/2010/main" val="38422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70493653-EFA2-41B8-907E-D7DD728E7782}"/>
              </a:ext>
            </a:extLst>
          </p:cNvPr>
          <p:cNvSpPr txBox="1">
            <a:spLocks/>
          </p:cNvSpPr>
          <p:nvPr/>
        </p:nvSpPr>
        <p:spPr>
          <a:xfrm>
            <a:off x="601537" y="387527"/>
            <a:ext cx="10976831" cy="6430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594F"/>
                </a:solidFill>
                <a:latin typeface="Calibri Light"/>
                <a:cs typeface="Calibri"/>
              </a:rPr>
              <a:t>    Origin of Investigation Topics</a:t>
            </a:r>
            <a:endParaRPr lang="en-US"/>
          </a:p>
        </p:txBody>
      </p:sp>
      <p:sp>
        <p:nvSpPr>
          <p:cNvPr id="8" name="Content Placeholder 2">
            <a:extLst>
              <a:ext uri="{FF2B5EF4-FFF2-40B4-BE49-F238E27FC236}">
                <a16:creationId xmlns:a16="http://schemas.microsoft.com/office/drawing/2014/main" id="{0A9336A8-B2A7-4275-83D7-45301FA91B8D}"/>
              </a:ext>
            </a:extLst>
          </p:cNvPr>
          <p:cNvSpPr txBox="1">
            <a:spLocks/>
          </p:cNvSpPr>
          <p:nvPr/>
        </p:nvSpPr>
        <p:spPr>
          <a:xfrm>
            <a:off x="3719429" y="1159389"/>
            <a:ext cx="4751572" cy="519035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b="1">
              <a:solidFill>
                <a:srgbClr val="00594F"/>
              </a:solidFill>
              <a:cs typeface="Calibri"/>
            </a:endParaRPr>
          </a:p>
          <a:p>
            <a:pPr marL="342900" indent="-342900" algn="l">
              <a:buChar char="•"/>
              <a:defRPr/>
            </a:pPr>
            <a:r>
              <a:rPr lang="en-US">
                <a:solidFill>
                  <a:srgbClr val="00594F"/>
                </a:solidFill>
              </a:rPr>
              <a:t>Committee jurisdiction</a:t>
            </a:r>
            <a:endParaRPr lang="en-US">
              <a:solidFill>
                <a:srgbClr val="00594F"/>
              </a:solidFill>
              <a:cs typeface="Calibri"/>
            </a:endParaRPr>
          </a:p>
          <a:p>
            <a:pPr marL="342900" indent="-342900" algn="l">
              <a:buChar char="•"/>
              <a:defRPr/>
            </a:pPr>
            <a:r>
              <a:rPr lang="en-US">
                <a:solidFill>
                  <a:srgbClr val="00594F"/>
                </a:solidFill>
              </a:rPr>
              <a:t>Leadership concerns</a:t>
            </a:r>
            <a:endParaRPr lang="en-US">
              <a:solidFill>
                <a:srgbClr val="00594F"/>
              </a:solidFill>
              <a:cs typeface="Calibri"/>
            </a:endParaRPr>
          </a:p>
          <a:p>
            <a:pPr marL="342900" indent="-342900" algn="l">
              <a:buChar char="•"/>
              <a:defRPr/>
            </a:pPr>
            <a:r>
              <a:rPr lang="en-US">
                <a:solidFill>
                  <a:srgbClr val="00594F"/>
                </a:solidFill>
              </a:rPr>
              <a:t>Scandals, events, news, problems</a:t>
            </a:r>
            <a:endParaRPr lang="en-US">
              <a:solidFill>
                <a:srgbClr val="00594F"/>
              </a:solidFill>
              <a:cs typeface="Calibri"/>
            </a:endParaRPr>
          </a:p>
          <a:p>
            <a:pPr marL="342900" indent="-342900" algn="l">
              <a:buChar char="•"/>
              <a:defRPr/>
            </a:pPr>
            <a:r>
              <a:rPr lang="en-US">
                <a:solidFill>
                  <a:srgbClr val="00594F"/>
                </a:solidFill>
              </a:rPr>
              <a:t>Reports </a:t>
            </a:r>
            <a:endParaRPr lang="en-US">
              <a:solidFill>
                <a:srgbClr val="00594F"/>
              </a:solidFill>
              <a:cs typeface="Calibri"/>
            </a:endParaRPr>
          </a:p>
          <a:p>
            <a:pPr marL="342900" indent="-342900" algn="l">
              <a:buChar char="•"/>
              <a:defRPr/>
            </a:pPr>
            <a:r>
              <a:rPr lang="en-US">
                <a:solidFill>
                  <a:srgbClr val="00594F"/>
                </a:solidFill>
              </a:rPr>
              <a:t>Constituents</a:t>
            </a:r>
            <a:endParaRPr lang="en-US">
              <a:solidFill>
                <a:srgbClr val="00594F"/>
              </a:solidFill>
              <a:cs typeface="Calibri"/>
            </a:endParaRPr>
          </a:p>
          <a:p>
            <a:pPr marL="342900" indent="-342900" algn="l">
              <a:buChar char="•"/>
              <a:defRPr/>
            </a:pPr>
            <a:r>
              <a:rPr lang="en-US">
                <a:solidFill>
                  <a:srgbClr val="00594F"/>
                </a:solidFill>
              </a:rPr>
              <a:t>Whistleblowers, advocacy groups</a:t>
            </a:r>
            <a:endParaRPr lang="en-US">
              <a:solidFill>
                <a:srgbClr val="00594F"/>
              </a:solidFill>
              <a:cs typeface="Calibri"/>
            </a:endParaRPr>
          </a:p>
          <a:p>
            <a:pPr marL="342900" indent="-342900" algn="l">
              <a:buChar char="•"/>
              <a:defRPr/>
            </a:pPr>
            <a:r>
              <a:rPr lang="en-US">
                <a:solidFill>
                  <a:srgbClr val="00594F"/>
                </a:solidFill>
              </a:rPr>
              <a:t>Legislator concerns</a:t>
            </a:r>
            <a:endParaRPr lang="en-US">
              <a:solidFill>
                <a:srgbClr val="00594F"/>
              </a:solidFill>
              <a:cs typeface="Calibri"/>
            </a:endParaRPr>
          </a:p>
          <a:p>
            <a:pPr marL="342900" indent="-342900" algn="l">
              <a:buChar char="•"/>
              <a:defRPr/>
            </a:pPr>
            <a:r>
              <a:rPr lang="en-US">
                <a:solidFill>
                  <a:srgbClr val="00594F"/>
                </a:solidFill>
                <a:cs typeface="Calibri"/>
              </a:rPr>
              <a:t>Lawsuits</a:t>
            </a:r>
          </a:p>
          <a:p>
            <a:pPr marL="342900" indent="-342900" algn="l">
              <a:buChar char="•"/>
              <a:defRPr/>
            </a:pPr>
            <a:r>
              <a:rPr lang="en-US">
                <a:solidFill>
                  <a:srgbClr val="00594F"/>
                </a:solidFill>
                <a:cs typeface="Calibri"/>
              </a:rPr>
              <a:t>Agencies</a:t>
            </a:r>
          </a:p>
          <a:p>
            <a:pPr marL="342900" indent="-342900" algn="l">
              <a:buChar char="•"/>
              <a:defRPr/>
            </a:pPr>
            <a:r>
              <a:rPr lang="en-US">
                <a:solidFill>
                  <a:srgbClr val="00594F"/>
                </a:solidFill>
                <a:cs typeface="Calibri"/>
              </a:rPr>
              <a:t>Personal experience</a:t>
            </a:r>
          </a:p>
          <a:p>
            <a:pPr marL="342900" indent="-342900" algn="l">
              <a:buChar char="•"/>
              <a:defRPr/>
            </a:pPr>
            <a:r>
              <a:rPr lang="en-US">
                <a:solidFill>
                  <a:srgbClr val="00594F"/>
                </a:solidFill>
                <a:cs typeface="Calibri"/>
              </a:rPr>
              <a:t>Oversight plan, long-term vision</a:t>
            </a:r>
          </a:p>
          <a:p>
            <a:pPr algn="l">
              <a:defRPr/>
            </a:pPr>
            <a:endParaRPr lang="en-US">
              <a:cs typeface="Calibri"/>
            </a:endParaRPr>
          </a:p>
        </p:txBody>
      </p:sp>
      <p:pic>
        <p:nvPicPr>
          <p:cNvPr id="11" name="Picture 10" descr="A picture containing text&#10;&#10;Description automatically generated">
            <a:extLst>
              <a:ext uri="{FF2B5EF4-FFF2-40B4-BE49-F238E27FC236}">
                <a16:creationId xmlns:a16="http://schemas.microsoft.com/office/drawing/2014/main" id="{5A852066-0622-4BB5-B6FE-A577A0A484C0}"/>
              </a:ext>
            </a:extLst>
          </p:cNvPr>
          <p:cNvPicPr>
            <a:picLocks noChangeAspect="1"/>
          </p:cNvPicPr>
          <p:nvPr/>
        </p:nvPicPr>
        <p:blipFill>
          <a:blip r:embed="rId3"/>
          <a:stretch>
            <a:fillRect/>
          </a:stretch>
        </p:blipFill>
        <p:spPr>
          <a:xfrm>
            <a:off x="605367" y="5172760"/>
            <a:ext cx="1838739" cy="1143000"/>
          </a:xfrm>
          <a:prstGeom prst="rect">
            <a:avLst/>
          </a:prstGeom>
        </p:spPr>
      </p:pic>
    </p:spTree>
    <p:extLst>
      <p:ext uri="{BB962C8B-B14F-4D97-AF65-F5344CB8AC3E}">
        <p14:creationId xmlns:p14="http://schemas.microsoft.com/office/powerpoint/2010/main" val="99130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6A3BC564-B998-41C5-93EF-7985AE6EBB52}"/>
              </a:ext>
            </a:extLst>
          </p:cNvPr>
          <p:cNvSpPr txBox="1">
            <a:spLocks/>
          </p:cNvSpPr>
          <p:nvPr/>
        </p:nvSpPr>
        <p:spPr>
          <a:xfrm>
            <a:off x="609600" y="274638"/>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Examples of Topics</a:t>
            </a:r>
            <a:endParaRPr lang="en-US" sz="4800" b="1">
              <a:solidFill>
                <a:srgbClr val="00594F"/>
              </a:solidFill>
              <a:cs typeface="Calibri Light"/>
            </a:endParaRPr>
          </a:p>
        </p:txBody>
      </p:sp>
      <p:sp>
        <p:nvSpPr>
          <p:cNvPr id="8" name="Content Placeholder 2">
            <a:extLst>
              <a:ext uri="{FF2B5EF4-FFF2-40B4-BE49-F238E27FC236}">
                <a16:creationId xmlns:a16="http://schemas.microsoft.com/office/drawing/2014/main" id="{EA0D43D3-051C-401D-BBAF-45B91D0AEAB9}"/>
              </a:ext>
            </a:extLst>
          </p:cNvPr>
          <p:cNvSpPr txBox="1">
            <a:spLocks/>
          </p:cNvSpPr>
          <p:nvPr/>
        </p:nvSpPr>
        <p:spPr>
          <a:xfrm>
            <a:off x="1452035" y="1600201"/>
            <a:ext cx="3824159" cy="452596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Char char="•"/>
            </a:pPr>
            <a:r>
              <a:rPr lang="en-US" sz="3600">
                <a:solidFill>
                  <a:srgbClr val="00594F"/>
                </a:solidFill>
              </a:rPr>
              <a:t>Pension funds</a:t>
            </a:r>
            <a:endParaRPr lang="en-US">
              <a:solidFill>
                <a:srgbClr val="00594F"/>
              </a:solidFill>
              <a:cs typeface="Calibri" panose="020F0502020204030204"/>
            </a:endParaRPr>
          </a:p>
          <a:p>
            <a:pPr marL="342900" indent="-342900" algn="l">
              <a:buChar char="•"/>
            </a:pPr>
            <a:endParaRPr lang="en-US" sz="2000">
              <a:solidFill>
                <a:srgbClr val="00594F"/>
              </a:solidFill>
              <a:cs typeface="Calibri" panose="020F0502020204030204"/>
            </a:endParaRPr>
          </a:p>
          <a:p>
            <a:pPr marL="571500" indent="-571500" algn="l">
              <a:buChar char="•"/>
            </a:pPr>
            <a:r>
              <a:rPr lang="en-US" sz="3600">
                <a:solidFill>
                  <a:srgbClr val="00594F"/>
                </a:solidFill>
              </a:rPr>
              <a:t>Prison Operations</a:t>
            </a:r>
            <a:endParaRPr lang="en-US" sz="3600">
              <a:solidFill>
                <a:srgbClr val="00594F"/>
              </a:solidFill>
              <a:cs typeface="Calibri" panose="020F0502020204030204"/>
            </a:endParaRPr>
          </a:p>
          <a:p>
            <a:pPr marL="342900" indent="-342900" algn="l">
              <a:buChar char="•"/>
            </a:pPr>
            <a:endParaRPr lang="en-US" sz="2000">
              <a:solidFill>
                <a:srgbClr val="00594F"/>
              </a:solidFill>
              <a:cs typeface="Calibri" panose="020F0502020204030204"/>
            </a:endParaRPr>
          </a:p>
          <a:p>
            <a:pPr marL="571500" indent="-571500" algn="l">
              <a:buChar char="•"/>
            </a:pPr>
            <a:r>
              <a:rPr lang="en-US" sz="3600">
                <a:solidFill>
                  <a:srgbClr val="00594F"/>
                </a:solidFill>
              </a:rPr>
              <a:t>Foster care</a:t>
            </a:r>
            <a:endParaRPr lang="en-US" sz="3600">
              <a:solidFill>
                <a:srgbClr val="00594F"/>
              </a:solidFill>
              <a:cs typeface="Calibri" panose="020F0502020204030204"/>
            </a:endParaRPr>
          </a:p>
          <a:p>
            <a:endParaRPr lang="en-US" sz="2000">
              <a:solidFill>
                <a:srgbClr val="00594F"/>
              </a:solidFill>
              <a:cs typeface="Calibri"/>
            </a:endParaRPr>
          </a:p>
        </p:txBody>
      </p:sp>
      <p:sp>
        <p:nvSpPr>
          <p:cNvPr id="11" name="Content Placeholder 4">
            <a:extLst>
              <a:ext uri="{FF2B5EF4-FFF2-40B4-BE49-F238E27FC236}">
                <a16:creationId xmlns:a16="http://schemas.microsoft.com/office/drawing/2014/main" id="{B4D18C30-B5DF-4287-9358-9CAD93BE4949}"/>
              </a:ext>
            </a:extLst>
          </p:cNvPr>
          <p:cNvSpPr txBox="1">
            <a:spLocks/>
          </p:cNvSpPr>
          <p:nvPr/>
        </p:nvSpPr>
        <p:spPr>
          <a:xfrm>
            <a:off x="5538953" y="1600201"/>
            <a:ext cx="5765651" cy="4525963"/>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rgbClr val="00594F"/>
                </a:solidFill>
              </a:rPr>
              <a:t>Disaster response and mitigation</a:t>
            </a:r>
            <a:endParaRPr lang="en-US" sz="3600">
              <a:solidFill>
                <a:srgbClr val="00594F"/>
              </a:solidFill>
              <a:cs typeface="Calibri"/>
            </a:endParaRPr>
          </a:p>
          <a:p>
            <a:endParaRPr lang="en-US" sz="2000">
              <a:solidFill>
                <a:srgbClr val="00594F"/>
              </a:solidFill>
              <a:cs typeface="Calibri"/>
            </a:endParaRPr>
          </a:p>
          <a:p>
            <a:r>
              <a:rPr lang="en-US" sz="3600">
                <a:solidFill>
                  <a:srgbClr val="00594F"/>
                </a:solidFill>
              </a:rPr>
              <a:t>Lobbying disclosures</a:t>
            </a:r>
            <a:endParaRPr lang="en-US" sz="3600">
              <a:solidFill>
                <a:srgbClr val="00594F"/>
              </a:solidFill>
              <a:cs typeface="Calibri"/>
            </a:endParaRPr>
          </a:p>
          <a:p>
            <a:endParaRPr lang="en-US" sz="2000">
              <a:solidFill>
                <a:srgbClr val="00594F"/>
              </a:solidFill>
              <a:cs typeface="Calibri"/>
            </a:endParaRPr>
          </a:p>
          <a:p>
            <a:r>
              <a:rPr lang="en-US" sz="3600">
                <a:solidFill>
                  <a:srgbClr val="00594F"/>
                </a:solidFill>
              </a:rPr>
              <a:t>Contract mismanagement</a:t>
            </a:r>
            <a:endParaRPr lang="en-US" sz="3600">
              <a:solidFill>
                <a:srgbClr val="00594F"/>
              </a:solidFill>
              <a:cs typeface="Calibri"/>
            </a:endParaRPr>
          </a:p>
          <a:p>
            <a:endParaRPr lang="en-US" sz="2000">
              <a:solidFill>
                <a:srgbClr val="00594F"/>
              </a:solidFill>
              <a:cs typeface="Calibri"/>
            </a:endParaRPr>
          </a:p>
          <a:p>
            <a:r>
              <a:rPr lang="en-US" sz="3600">
                <a:solidFill>
                  <a:srgbClr val="00594F"/>
                </a:solidFill>
              </a:rPr>
              <a:t>Infrastructure</a:t>
            </a:r>
            <a:endParaRPr lang="en-US" sz="3600">
              <a:solidFill>
                <a:srgbClr val="00594F"/>
              </a:solidFill>
              <a:cs typeface="Calibri"/>
            </a:endParaRPr>
          </a:p>
        </p:txBody>
      </p:sp>
      <p:pic>
        <p:nvPicPr>
          <p:cNvPr id="13" name="Picture 12">
            <a:extLst>
              <a:ext uri="{FF2B5EF4-FFF2-40B4-BE49-F238E27FC236}">
                <a16:creationId xmlns:a16="http://schemas.microsoft.com/office/drawing/2014/main" id="{711B36DE-F1BE-4310-BBF9-6F228353FED5}"/>
              </a:ext>
            </a:extLst>
          </p:cNvPr>
          <p:cNvPicPr>
            <a:picLocks noChangeAspect="1"/>
          </p:cNvPicPr>
          <p:nvPr/>
        </p:nvPicPr>
        <p:blipFill>
          <a:blip r:embed="rId3"/>
          <a:stretch>
            <a:fillRect/>
          </a:stretch>
        </p:blipFill>
        <p:spPr>
          <a:xfrm>
            <a:off x="2461087" y="4771696"/>
            <a:ext cx="2501329" cy="1664521"/>
          </a:xfrm>
          <a:prstGeom prst="rect">
            <a:avLst/>
          </a:prstGeom>
        </p:spPr>
      </p:pic>
    </p:spTree>
    <p:extLst>
      <p:ext uri="{BB962C8B-B14F-4D97-AF65-F5344CB8AC3E}">
        <p14:creationId xmlns:p14="http://schemas.microsoft.com/office/powerpoint/2010/main" val="222083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41D55092-8DF4-437B-8B47-809C53EA301B}"/>
              </a:ext>
            </a:extLst>
          </p:cNvPr>
          <p:cNvSpPr txBox="1">
            <a:spLocks/>
          </p:cNvSpPr>
          <p:nvPr/>
        </p:nvSpPr>
        <p:spPr>
          <a:xfrm>
            <a:off x="838200" y="365125"/>
            <a:ext cx="10515600" cy="8852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Phases of an Investigation</a:t>
            </a:r>
          </a:p>
        </p:txBody>
      </p:sp>
      <p:sp>
        <p:nvSpPr>
          <p:cNvPr id="8" name="Content Placeholder 2">
            <a:extLst>
              <a:ext uri="{FF2B5EF4-FFF2-40B4-BE49-F238E27FC236}">
                <a16:creationId xmlns:a16="http://schemas.microsoft.com/office/drawing/2014/main" id="{A74A2943-BD1F-4E69-81B3-500FFC525BB3}"/>
              </a:ext>
            </a:extLst>
          </p:cNvPr>
          <p:cNvSpPr txBox="1">
            <a:spLocks/>
          </p:cNvSpPr>
          <p:nvPr/>
        </p:nvSpPr>
        <p:spPr>
          <a:xfrm>
            <a:off x="1981200" y="1527838"/>
            <a:ext cx="8229600" cy="438665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AutoNum type="arabicPeriod"/>
            </a:pPr>
            <a:r>
              <a:rPr lang="en-US" sz="3600">
                <a:solidFill>
                  <a:srgbClr val="00594F"/>
                </a:solidFill>
              </a:rPr>
              <a:t>Fact-Finding</a:t>
            </a:r>
            <a:endParaRPr lang="en-US"/>
          </a:p>
          <a:p>
            <a:pPr marL="457200" indent="-457200" algn="l">
              <a:buAutoNum type="arabicPeriod"/>
            </a:pPr>
            <a:endParaRPr lang="en-US"/>
          </a:p>
          <a:p>
            <a:pPr marL="742950" indent="-742950" algn="l">
              <a:buAutoNum type="arabicPeriod"/>
            </a:pPr>
            <a:r>
              <a:rPr lang="en-US" sz="3600">
                <a:solidFill>
                  <a:srgbClr val="00594F"/>
                </a:solidFill>
              </a:rPr>
              <a:t>Written Product</a:t>
            </a:r>
            <a:endParaRPr lang="en-US" sz="3600">
              <a:solidFill>
                <a:srgbClr val="00594F"/>
              </a:solidFill>
              <a:cs typeface="Calibri" panose="020F0502020204030204"/>
            </a:endParaRPr>
          </a:p>
          <a:p>
            <a:pPr marL="457200" indent="-457200" algn="l">
              <a:buAutoNum type="arabicPeriod"/>
            </a:pPr>
            <a:endParaRPr lang="en-US" sz="3600">
              <a:solidFill>
                <a:srgbClr val="00594F"/>
              </a:solidFill>
              <a:ea typeface="Calibri"/>
              <a:cs typeface="Calibri" panose="020F0502020204030204"/>
            </a:endParaRPr>
          </a:p>
          <a:p>
            <a:pPr marL="742950" indent="-742950" algn="l">
              <a:buAutoNum type="arabicPeriod"/>
            </a:pPr>
            <a:r>
              <a:rPr lang="en-US" sz="3600">
                <a:solidFill>
                  <a:srgbClr val="00594F"/>
                </a:solidFill>
              </a:rPr>
              <a:t>Hearing</a:t>
            </a:r>
            <a:endParaRPr lang="en-US" sz="3600">
              <a:solidFill>
                <a:srgbClr val="00594F"/>
              </a:solidFill>
              <a:cs typeface="Calibri" panose="020F0502020204030204"/>
            </a:endParaRPr>
          </a:p>
          <a:p>
            <a:pPr marL="457200" indent="-457200" algn="l">
              <a:buAutoNum type="arabicPeriod"/>
            </a:pPr>
            <a:endParaRPr lang="en-US" sz="3600">
              <a:solidFill>
                <a:srgbClr val="00594F"/>
              </a:solidFill>
              <a:ea typeface="Calibri"/>
              <a:cs typeface="Calibri" panose="020F0502020204030204"/>
            </a:endParaRPr>
          </a:p>
          <a:p>
            <a:pPr marL="742950" indent="-742950" algn="l">
              <a:buAutoNum type="arabicPeriod"/>
            </a:pPr>
            <a:r>
              <a:rPr lang="en-US" sz="3600">
                <a:solidFill>
                  <a:srgbClr val="00594F"/>
                </a:solidFill>
              </a:rPr>
              <a:t>Follow up</a:t>
            </a:r>
            <a:endParaRPr lang="en-US"/>
          </a:p>
          <a:p>
            <a:pPr marL="742950" indent="-742950" algn="l">
              <a:buAutoNum type="arabicPeriod"/>
            </a:pPr>
            <a:endParaRPr lang="en-US"/>
          </a:p>
          <a:p>
            <a:pPr algn="l"/>
            <a:r>
              <a:rPr lang="en-US" sz="2000">
                <a:solidFill>
                  <a:srgbClr val="00594F"/>
                </a:solidFill>
                <a:cs typeface="Calibri" panose="020F0502020204030204"/>
              </a:rPr>
              <a:t>Tutorials: </a:t>
            </a:r>
            <a:r>
              <a:rPr lang="en-US" sz="2000">
                <a:ea typeface="+mn-lt"/>
                <a:cs typeface="+mn-lt"/>
                <a:hlinkClick r:id="rId3"/>
              </a:rPr>
              <a:t>https://levin-center.org/congressional-lawmakers/online-tutorials/</a:t>
            </a:r>
            <a:r>
              <a:rPr lang="en-US" sz="2000">
                <a:ea typeface="+mn-lt"/>
                <a:cs typeface="+mn-lt"/>
              </a:rPr>
              <a:t> </a:t>
            </a:r>
            <a:endParaRPr lang="en-US" sz="2000">
              <a:solidFill>
                <a:srgbClr val="000000"/>
              </a:solidFill>
              <a:ea typeface="Calibri"/>
              <a:cs typeface="Calibri" panose="020F0502020204030204"/>
            </a:endParaRPr>
          </a:p>
        </p:txBody>
      </p:sp>
      <p:pic>
        <p:nvPicPr>
          <p:cNvPr id="11" name="Picture 10" descr="A picture containing metalware&#10;&#10;Description automatically generated">
            <a:extLst>
              <a:ext uri="{FF2B5EF4-FFF2-40B4-BE49-F238E27FC236}">
                <a16:creationId xmlns:a16="http://schemas.microsoft.com/office/drawing/2014/main" id="{4EBB878E-A710-4E4F-A143-9075DE4A6F82}"/>
              </a:ext>
            </a:extLst>
          </p:cNvPr>
          <p:cNvPicPr>
            <a:picLocks noChangeAspect="1"/>
          </p:cNvPicPr>
          <p:nvPr/>
        </p:nvPicPr>
        <p:blipFill>
          <a:blip r:embed="rId4"/>
          <a:stretch>
            <a:fillRect/>
          </a:stretch>
        </p:blipFill>
        <p:spPr>
          <a:xfrm>
            <a:off x="6599411" y="2718674"/>
            <a:ext cx="2882900" cy="2819400"/>
          </a:xfrm>
          <a:prstGeom prst="rect">
            <a:avLst/>
          </a:prstGeom>
        </p:spPr>
      </p:pic>
      <p:sp>
        <p:nvSpPr>
          <p:cNvPr id="2" name="Arrow: Up-Down 1">
            <a:extLst>
              <a:ext uri="{FF2B5EF4-FFF2-40B4-BE49-F238E27FC236}">
                <a16:creationId xmlns:a16="http://schemas.microsoft.com/office/drawing/2014/main" id="{28E390C9-73F4-DC1C-5673-ADFEAA05EE68}"/>
              </a:ext>
            </a:extLst>
          </p:cNvPr>
          <p:cNvSpPr/>
          <p:nvPr/>
        </p:nvSpPr>
        <p:spPr>
          <a:xfrm>
            <a:off x="3363685" y="3211285"/>
            <a:ext cx="391885" cy="64225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10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6A3BC564-B998-41C5-93EF-7985AE6EBB52}"/>
              </a:ext>
            </a:extLst>
          </p:cNvPr>
          <p:cNvSpPr txBox="1">
            <a:spLocks/>
          </p:cNvSpPr>
          <p:nvPr/>
        </p:nvSpPr>
        <p:spPr>
          <a:xfrm>
            <a:off x="609600" y="274638"/>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South Carolina</a:t>
            </a:r>
            <a:endParaRPr lang="en-US"/>
          </a:p>
        </p:txBody>
      </p:sp>
      <p:sp>
        <p:nvSpPr>
          <p:cNvPr id="3" name="Subtitle 2">
            <a:extLst>
              <a:ext uri="{FF2B5EF4-FFF2-40B4-BE49-F238E27FC236}">
                <a16:creationId xmlns:a16="http://schemas.microsoft.com/office/drawing/2014/main" id="{2E161A26-7A04-2A2F-20EB-BE2214276ACD}"/>
              </a:ext>
            </a:extLst>
          </p:cNvPr>
          <p:cNvSpPr>
            <a:spLocks noGrp="1"/>
          </p:cNvSpPr>
          <p:nvPr>
            <p:ph type="subTitle" idx="1"/>
          </p:nvPr>
        </p:nvSpPr>
        <p:spPr>
          <a:xfrm>
            <a:off x="369596" y="1911557"/>
            <a:ext cx="11446055" cy="4080929"/>
          </a:xfrm>
        </p:spPr>
        <p:txBody>
          <a:bodyPr vert="horz" lIns="91440" tIns="45720" rIns="91440" bIns="45720" rtlCol="0" anchor="t">
            <a:normAutofit/>
          </a:bodyPr>
          <a:lstStyle/>
          <a:p>
            <a:pPr algn="l"/>
            <a:endParaRPr lang="en-US" sz="3200">
              <a:solidFill>
                <a:srgbClr val="00594F"/>
              </a:solidFill>
              <a:latin typeface="+mj-lt"/>
              <a:cs typeface="Times New Roman"/>
            </a:endParaRPr>
          </a:p>
          <a:p>
            <a:pPr lvl="2" algn="l"/>
            <a:r>
              <a:rPr lang="en-US" sz="3200">
                <a:solidFill>
                  <a:srgbClr val="00594F"/>
                </a:solidFill>
                <a:latin typeface="Calibri Light"/>
                <a:cs typeface="Calibri" panose="020F0502020204030204"/>
              </a:rPr>
              <a:t>House Oversight Committee</a:t>
            </a: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Full Committee plus five subcommittees</a:t>
            </a: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Video archive and minutes of all meetings</a:t>
            </a:r>
            <a:endParaRPr lang="en-US">
              <a:cs typeface="Calibri"/>
            </a:endParaRP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Public input form, plus info on testimony submission</a:t>
            </a: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Restructuring recommendations for agencies</a:t>
            </a: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Seven-year agency reviews</a:t>
            </a:r>
          </a:p>
        </p:txBody>
      </p:sp>
      <p:pic>
        <p:nvPicPr>
          <p:cNvPr id="8" name="Picture 9">
            <a:extLst>
              <a:ext uri="{FF2B5EF4-FFF2-40B4-BE49-F238E27FC236}">
                <a16:creationId xmlns:a16="http://schemas.microsoft.com/office/drawing/2014/main" id="{20130A06-52E5-9074-5EA3-4EBE371248F2}"/>
              </a:ext>
            </a:extLst>
          </p:cNvPr>
          <p:cNvPicPr>
            <a:picLocks noChangeAspect="1"/>
          </p:cNvPicPr>
          <p:nvPr/>
        </p:nvPicPr>
        <p:blipFill>
          <a:blip r:embed="rId3"/>
          <a:stretch>
            <a:fillRect/>
          </a:stretch>
        </p:blipFill>
        <p:spPr>
          <a:xfrm>
            <a:off x="613144" y="272902"/>
            <a:ext cx="2743200" cy="1828800"/>
          </a:xfrm>
          <a:prstGeom prst="rect">
            <a:avLst/>
          </a:prstGeom>
        </p:spPr>
      </p:pic>
    </p:spTree>
    <p:extLst>
      <p:ext uri="{BB962C8B-B14F-4D97-AF65-F5344CB8AC3E}">
        <p14:creationId xmlns:p14="http://schemas.microsoft.com/office/powerpoint/2010/main" val="29825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6A3BC564-B998-41C5-93EF-7985AE6EBB52}"/>
              </a:ext>
            </a:extLst>
          </p:cNvPr>
          <p:cNvSpPr txBox="1">
            <a:spLocks/>
          </p:cNvSpPr>
          <p:nvPr/>
        </p:nvSpPr>
        <p:spPr>
          <a:xfrm>
            <a:off x="609600" y="274638"/>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South Carolina</a:t>
            </a:r>
            <a:endParaRPr lang="en-US"/>
          </a:p>
        </p:txBody>
      </p:sp>
      <p:sp>
        <p:nvSpPr>
          <p:cNvPr id="3" name="Subtitle 2">
            <a:extLst>
              <a:ext uri="{FF2B5EF4-FFF2-40B4-BE49-F238E27FC236}">
                <a16:creationId xmlns:a16="http://schemas.microsoft.com/office/drawing/2014/main" id="{1150269E-2B12-0B57-F305-E31D1521AEC8}"/>
              </a:ext>
            </a:extLst>
          </p:cNvPr>
          <p:cNvSpPr>
            <a:spLocks noGrp="1"/>
          </p:cNvSpPr>
          <p:nvPr>
            <p:ph type="subTitle" idx="1"/>
          </p:nvPr>
        </p:nvSpPr>
        <p:spPr>
          <a:xfrm>
            <a:off x="556502" y="1924263"/>
            <a:ext cx="11446055" cy="4080929"/>
          </a:xfrm>
        </p:spPr>
        <p:txBody>
          <a:bodyPr vert="horz" lIns="91440" tIns="45720" rIns="91440" bIns="45720" rtlCol="0" anchor="t">
            <a:normAutofit/>
          </a:bodyPr>
          <a:lstStyle/>
          <a:p>
            <a:pPr algn="l"/>
            <a:endParaRPr lang="en-US" sz="3200">
              <a:solidFill>
                <a:srgbClr val="00594F"/>
              </a:solidFill>
              <a:latin typeface="+mj-lt"/>
              <a:cs typeface="Times New Roman"/>
            </a:endParaRPr>
          </a:p>
          <a:p>
            <a:pPr lvl="2" algn="l"/>
            <a:r>
              <a:rPr lang="en-US" sz="3200">
                <a:solidFill>
                  <a:srgbClr val="00594F"/>
                </a:solidFill>
                <a:latin typeface="Calibri Light"/>
                <a:cs typeface="Calibri" panose="020F0502020204030204"/>
              </a:rPr>
              <a:t>House Oversight Committee</a:t>
            </a:r>
          </a:p>
          <a:p>
            <a:pPr marL="2286000" lvl="3" indent="-457200" algn="l">
              <a:buFont typeface="Courier New" panose="020B0604020202020204" pitchFamily="34" charset="0"/>
              <a:buChar char="o"/>
            </a:pPr>
            <a:r>
              <a:rPr lang="en-US" sz="3000">
                <a:solidFill>
                  <a:srgbClr val="00594F"/>
                </a:solidFill>
                <a:latin typeface="Calibri Light"/>
                <a:cs typeface="Calibri" panose="020F0502020204030204"/>
              </a:rPr>
              <a:t>Transparency report to citizens</a:t>
            </a:r>
          </a:p>
          <a:p>
            <a:pPr marL="3200400" lvl="4" indent="-457200" algn="l">
              <a:buFont typeface="Wingdings" panose="020B0604020202020204" pitchFamily="34" charset="0"/>
              <a:buChar char="§"/>
            </a:pPr>
            <a:r>
              <a:rPr lang="en-US" sz="3000">
                <a:solidFill>
                  <a:srgbClr val="00594F"/>
                </a:solidFill>
                <a:latin typeface="Calibri Light"/>
                <a:cs typeface="Calibri" panose="020F0502020204030204"/>
              </a:rPr>
              <a:t>Purpose, findings, and recommendations</a:t>
            </a:r>
          </a:p>
          <a:p>
            <a:pPr marL="2286000" lvl="2" indent="-457200" algn="l">
              <a:buFont typeface="Courier New" panose="020B0604020202020204" pitchFamily="34" charset="0"/>
              <a:buChar char="o"/>
            </a:pPr>
            <a:r>
              <a:rPr lang="en-US" sz="3200">
                <a:solidFill>
                  <a:srgbClr val="00594F"/>
                </a:solidFill>
                <a:latin typeface="Calibri Light"/>
                <a:cs typeface="Calibri" panose="020F0502020204030204"/>
              </a:rPr>
              <a:t>All reports available online since 2014</a:t>
            </a:r>
          </a:p>
          <a:p>
            <a:pPr lvl="2" algn="l"/>
            <a:endParaRPr lang="en-US" sz="1600">
              <a:solidFill>
                <a:srgbClr val="00594F"/>
              </a:solidFill>
              <a:latin typeface="Calibri"/>
              <a:cs typeface="Calibri" panose="020F0502020204030204"/>
            </a:endParaRPr>
          </a:p>
          <a:p>
            <a:pPr lvl="2" algn="l"/>
            <a:r>
              <a:rPr lang="en-US" sz="1600">
                <a:solidFill>
                  <a:srgbClr val="00594F"/>
                </a:solidFill>
                <a:latin typeface="Calibri"/>
                <a:cs typeface="Calibri" panose="020F0502020204030204"/>
              </a:rPr>
              <a:t>Oversight</a:t>
            </a:r>
            <a:r>
              <a:rPr lang="en-US" sz="1600">
                <a:solidFill>
                  <a:srgbClr val="00594F"/>
                </a:solidFill>
                <a:ea typeface="+mn-lt"/>
                <a:cs typeface="+mn-lt"/>
              </a:rPr>
              <a:t> Matters Podcast: Rep. Wes Newton: </a:t>
            </a:r>
            <a:r>
              <a:rPr lang="en-US" sz="1600">
                <a:ea typeface="+mn-lt"/>
                <a:cs typeface="+mn-lt"/>
                <a:hlinkClick r:id="rId3"/>
              </a:rPr>
              <a:t>https://levin-center.org/what-is-oversight/oversight-matters/</a:t>
            </a:r>
            <a:r>
              <a:rPr lang="en-US" sz="1600">
                <a:ea typeface="+mn-lt"/>
                <a:cs typeface="+mn-lt"/>
              </a:rPr>
              <a:t> </a:t>
            </a:r>
            <a:endParaRPr lang="en-US" sz="1600">
              <a:cs typeface="Calibri" panose="020F0502020204030204"/>
            </a:endParaRPr>
          </a:p>
        </p:txBody>
      </p:sp>
      <p:pic>
        <p:nvPicPr>
          <p:cNvPr id="4" name="Picture 9" descr="A picture containing text, clipart&#10;&#10;Description automatically generated">
            <a:extLst>
              <a:ext uri="{FF2B5EF4-FFF2-40B4-BE49-F238E27FC236}">
                <a16:creationId xmlns:a16="http://schemas.microsoft.com/office/drawing/2014/main" id="{33786149-0BDD-2738-73AE-4766F2208A55}"/>
              </a:ext>
            </a:extLst>
          </p:cNvPr>
          <p:cNvPicPr>
            <a:picLocks noChangeAspect="1"/>
          </p:cNvPicPr>
          <p:nvPr/>
        </p:nvPicPr>
        <p:blipFill>
          <a:blip r:embed="rId4"/>
          <a:stretch>
            <a:fillRect/>
          </a:stretch>
        </p:blipFill>
        <p:spPr>
          <a:xfrm>
            <a:off x="607393" y="339038"/>
            <a:ext cx="2743200" cy="1828800"/>
          </a:xfrm>
          <a:prstGeom prst="rect">
            <a:avLst/>
          </a:prstGeom>
        </p:spPr>
      </p:pic>
    </p:spTree>
    <p:extLst>
      <p:ext uri="{BB962C8B-B14F-4D97-AF65-F5344CB8AC3E}">
        <p14:creationId xmlns:p14="http://schemas.microsoft.com/office/powerpoint/2010/main" val="390973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670974"/>
            <a:ext cx="12192000" cy="781577"/>
          </a:xfrm>
        </p:spPr>
        <p:txBody>
          <a:bodyPr>
            <a:normAutofit/>
          </a:bodyPr>
          <a:lstStyle/>
          <a:p>
            <a:r>
              <a:rPr lang="en-US" sz="4000" b="1">
                <a:solidFill>
                  <a:srgbClr val="00594F"/>
                </a:solidFill>
              </a:rPr>
              <a:t>Recommendations for Strengthening Oversight</a:t>
            </a:r>
            <a:endParaRPr lang="en-US" sz="2000">
              <a:solidFill>
                <a:srgbClr val="00594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874643" y="1658310"/>
            <a:ext cx="10416209" cy="4528716"/>
          </a:xfrm>
        </p:spPr>
        <p:txBody>
          <a:bodyPr vert="horz" lIns="91440" tIns="45720" rIns="91440" bIns="45720" rtlCol="0" anchor="t">
            <a:normAutofit fontScale="92500" lnSpcReduction="10000"/>
          </a:bodyPr>
          <a:lstStyle/>
          <a:p>
            <a:pPr marL="342900" indent="-342900" algn="l">
              <a:buFont typeface="Arial" panose="020B0604020202020204" pitchFamily="34" charset="0"/>
              <a:buChar char="•"/>
            </a:pPr>
            <a:r>
              <a:rPr lang="en-US" sz="3200">
                <a:solidFill>
                  <a:srgbClr val="00594F"/>
                </a:solidFill>
                <a:latin typeface="+mj-lt"/>
                <a:cs typeface="Times New Roman"/>
              </a:rPr>
              <a:t>Joint oversight committee with balanced party membership E.g., Michigan SJR O, 2022</a:t>
            </a:r>
            <a:endParaRPr lang="en-US" sz="3200">
              <a:solidFill>
                <a:srgbClr val="00594F"/>
              </a:solidFill>
              <a:latin typeface="+mj-lt"/>
              <a:ea typeface="Calibri Light"/>
              <a:cs typeface="Times New Roman"/>
            </a:endParaRPr>
          </a:p>
          <a:p>
            <a:pPr marL="342900" indent="-342900" algn="l">
              <a:buFont typeface="Arial" panose="020B0604020202020204" pitchFamily="34" charset="0"/>
              <a:buChar char="•"/>
            </a:pPr>
            <a:r>
              <a:rPr lang="en-US" sz="3200">
                <a:solidFill>
                  <a:srgbClr val="00594F"/>
                </a:solidFill>
                <a:latin typeface="+mj-lt"/>
                <a:cs typeface="Times New Roman"/>
              </a:rPr>
              <a:t>Bipartisan approach to topics, inquiry, witnesses, questions, etc.</a:t>
            </a:r>
            <a:endParaRPr lang="en-US" sz="3200">
              <a:solidFill>
                <a:srgbClr val="00594F"/>
              </a:solidFill>
              <a:latin typeface="+mj-lt"/>
              <a:ea typeface="Calibri Light"/>
              <a:cs typeface="Times New Roman"/>
            </a:endParaRPr>
          </a:p>
          <a:p>
            <a:pPr marL="342900" indent="-342900" algn="l">
              <a:buFont typeface="Arial" panose="020B0604020202020204" pitchFamily="34" charset="0"/>
              <a:buChar char="•"/>
            </a:pPr>
            <a:r>
              <a:rPr lang="en-US" sz="3200">
                <a:solidFill>
                  <a:srgbClr val="00594F"/>
                </a:solidFill>
                <a:latin typeface="+mj-lt"/>
                <a:cs typeface="Times New Roman"/>
              </a:rPr>
              <a:t>More follow-up (e.g., hearings) on reports.</a:t>
            </a:r>
            <a:endParaRPr lang="en-US" sz="3200">
              <a:solidFill>
                <a:srgbClr val="00594F"/>
              </a:solidFill>
              <a:latin typeface="+mj-lt"/>
              <a:ea typeface="Calibri Light"/>
              <a:cs typeface="Times New Roman"/>
            </a:endParaRPr>
          </a:p>
          <a:p>
            <a:pPr marL="342900" indent="-342900" algn="l">
              <a:buFont typeface="Arial" panose="020B0604020202020204" pitchFamily="34" charset="0"/>
              <a:buChar char="•"/>
            </a:pPr>
            <a:r>
              <a:rPr lang="en-US" sz="3200">
                <a:solidFill>
                  <a:srgbClr val="00594F"/>
                </a:solidFill>
                <a:latin typeface="+mj-lt"/>
                <a:cs typeface="Times New Roman"/>
              </a:rPr>
              <a:t>More contract oversight.</a:t>
            </a:r>
            <a:endParaRPr lang="en-US" sz="3200">
              <a:solidFill>
                <a:srgbClr val="00594F"/>
              </a:solidFill>
              <a:latin typeface="+mj-lt"/>
              <a:ea typeface="Calibri Light"/>
              <a:cs typeface="Times New Roman"/>
            </a:endParaRPr>
          </a:p>
          <a:p>
            <a:pPr marL="342900" indent="-342900" algn="l">
              <a:buFont typeface="Arial" panose="020B0604020202020204" pitchFamily="34" charset="0"/>
              <a:buChar char="•"/>
            </a:pPr>
            <a:r>
              <a:rPr lang="en-US" sz="3200">
                <a:solidFill>
                  <a:srgbClr val="00594F"/>
                </a:solidFill>
                <a:latin typeface="+mj-lt"/>
                <a:cs typeface="Times New Roman"/>
              </a:rPr>
              <a:t>Create oversight plan for a committee, or even full legislature.</a:t>
            </a:r>
            <a:endParaRPr lang="en-US" sz="3200">
              <a:solidFill>
                <a:srgbClr val="00594F"/>
              </a:solidFill>
              <a:latin typeface="+mj-lt"/>
              <a:ea typeface="Calibri Light"/>
              <a:cs typeface="Times New Roman"/>
            </a:endParaRPr>
          </a:p>
          <a:p>
            <a:pPr marL="342900" indent="-342900" algn="l">
              <a:buFont typeface="Arial" panose="020B0604020202020204" pitchFamily="34" charset="0"/>
              <a:buChar char="•"/>
            </a:pPr>
            <a:r>
              <a:rPr lang="en-US" sz="3200">
                <a:solidFill>
                  <a:srgbClr val="00594F"/>
                </a:solidFill>
                <a:latin typeface="+mj-lt"/>
                <a:cs typeface="Times New Roman"/>
              </a:rPr>
              <a:t>Post status and results of investigations on website.</a:t>
            </a:r>
          </a:p>
          <a:p>
            <a:pPr algn="l"/>
            <a:endParaRPr lang="en-US">
              <a:solidFill>
                <a:srgbClr val="00594F"/>
              </a:solidFill>
              <a:latin typeface="+mj-lt"/>
              <a:cs typeface="Times New Roman"/>
            </a:endParaRPr>
          </a:p>
          <a:p>
            <a:pPr algn="l"/>
            <a:endParaRPr lang="en-US">
              <a:solidFill>
                <a:srgbClr val="00594F"/>
              </a:solidFill>
              <a:latin typeface="+mj-lt"/>
              <a:cs typeface="Times New Roman"/>
            </a:endParaRPr>
          </a:p>
          <a:p>
            <a:pPr algn="l"/>
            <a:r>
              <a:rPr lang="en-US" sz="2000">
                <a:solidFill>
                  <a:srgbClr val="00594F"/>
                </a:solidFill>
                <a:latin typeface="+mj-lt"/>
                <a:cs typeface="Times New Roman"/>
              </a:rPr>
              <a:t>For additional resources:  </a:t>
            </a:r>
            <a:r>
              <a:rPr lang="en-US" sz="2000">
                <a:solidFill>
                  <a:srgbClr val="00594F"/>
                </a:solidFill>
                <a:latin typeface="+mj-lt"/>
                <a:cs typeface="Times New Roman"/>
                <a:hlinkClick r:id="rId2"/>
              </a:rPr>
              <a:t>https://www.levin-center.org/state-lawmakers/state-oversight-resources/</a:t>
            </a:r>
            <a:r>
              <a:rPr lang="en-US" sz="2000">
                <a:solidFill>
                  <a:srgbClr val="00594F"/>
                </a:solidFill>
                <a:latin typeface="+mj-lt"/>
                <a:cs typeface="Times New Roman"/>
              </a:rPr>
              <a:t> </a:t>
            </a:r>
            <a:endParaRPr lang="en-US" sz="2000">
              <a:solidFill>
                <a:srgbClr val="00594F"/>
              </a:solidFill>
              <a:latin typeface="+mj-lt"/>
              <a:ea typeface="Calibri Light"/>
              <a:cs typeface="Times New Roman"/>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3"/>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Tree>
    <p:extLst>
      <p:ext uri="{BB962C8B-B14F-4D97-AF65-F5344CB8AC3E}">
        <p14:creationId xmlns:p14="http://schemas.microsoft.com/office/powerpoint/2010/main" val="31897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670974"/>
            <a:ext cx="12192000" cy="781577"/>
          </a:xfrm>
        </p:spPr>
        <p:txBody>
          <a:bodyPr>
            <a:normAutofit/>
          </a:bodyPr>
          <a:lstStyle/>
          <a:p>
            <a:r>
              <a:rPr lang="en-US" sz="4000" b="1">
                <a:solidFill>
                  <a:srgbClr val="00594F"/>
                </a:solidFill>
              </a:rPr>
              <a:t>Oversight Planning</a:t>
            </a:r>
            <a:endParaRPr lang="en-US" sz="2000">
              <a:solidFill>
                <a:srgbClr val="00594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1243173" y="1648035"/>
            <a:ext cx="10274157" cy="4175800"/>
          </a:xfrm>
        </p:spPr>
        <p:txBody>
          <a:bodyPr vert="horz" lIns="91440" tIns="45720" rIns="91440" bIns="45720" rtlCol="0" anchor="t">
            <a:normAutofit fontScale="92500" lnSpcReduction="20000"/>
          </a:bodyPr>
          <a:lstStyle/>
          <a:p>
            <a:pPr algn="l"/>
            <a:r>
              <a:rPr lang="en-US" sz="3200">
                <a:solidFill>
                  <a:srgbClr val="00594F"/>
                </a:solidFill>
                <a:latin typeface="+mj-lt"/>
                <a:cs typeface="Times New Roman"/>
              </a:rPr>
              <a:t>Oversight planning can and should be undertaken at any of these levels: </a:t>
            </a:r>
            <a:endParaRPr lang="en-US" sz="3200">
              <a:cs typeface="Calibri" panose="020F0502020204030204"/>
            </a:endParaRPr>
          </a:p>
          <a:p>
            <a:pPr marL="800100" lvl="1" indent="-342900" algn="l">
              <a:buFont typeface="Arial" panose="020B0604020202020204" pitchFamily="34" charset="0"/>
              <a:buChar char="•"/>
            </a:pPr>
            <a:r>
              <a:rPr lang="en-US" sz="3000">
                <a:solidFill>
                  <a:srgbClr val="00594F"/>
                </a:solidFill>
                <a:latin typeface="+mj-lt"/>
                <a:cs typeface="Times New Roman"/>
              </a:rPr>
              <a:t>Entire legislature</a:t>
            </a:r>
          </a:p>
          <a:p>
            <a:pPr marL="800100" lvl="1" indent="-342900" algn="l">
              <a:buFont typeface="Arial" panose="020B0604020202020204" pitchFamily="34" charset="0"/>
              <a:buChar char="•"/>
            </a:pPr>
            <a:r>
              <a:rPr lang="en-US" sz="3000">
                <a:solidFill>
                  <a:srgbClr val="00594F"/>
                </a:solidFill>
                <a:latin typeface="+mj-lt"/>
                <a:cs typeface="Times New Roman"/>
              </a:rPr>
              <a:t>House/Senate</a:t>
            </a:r>
          </a:p>
          <a:p>
            <a:pPr marL="800100" lvl="1" indent="-342900" algn="l">
              <a:buFont typeface="Arial" panose="020B0604020202020204" pitchFamily="34" charset="0"/>
              <a:buChar char="•"/>
            </a:pPr>
            <a:r>
              <a:rPr lang="en-US" sz="3000">
                <a:solidFill>
                  <a:srgbClr val="00594F"/>
                </a:solidFill>
                <a:latin typeface="+mj-lt"/>
                <a:cs typeface="Times New Roman"/>
              </a:rPr>
              <a:t>Caucus</a:t>
            </a:r>
          </a:p>
          <a:p>
            <a:pPr marL="800100" lvl="1" indent="-342900" algn="l">
              <a:buFont typeface="Arial" panose="020B0604020202020204" pitchFamily="34" charset="0"/>
              <a:buChar char="•"/>
            </a:pPr>
            <a:r>
              <a:rPr lang="en-US" sz="3000">
                <a:solidFill>
                  <a:srgbClr val="00594F"/>
                </a:solidFill>
                <a:latin typeface="+mj-lt"/>
                <a:cs typeface="Times New Roman"/>
              </a:rPr>
              <a:t>Committee</a:t>
            </a:r>
          </a:p>
          <a:p>
            <a:pPr marL="800100" lvl="1" indent="-342900" algn="l">
              <a:buFont typeface="Arial" panose="020B0604020202020204" pitchFamily="34" charset="0"/>
              <a:buChar char="•"/>
            </a:pPr>
            <a:r>
              <a:rPr lang="en-US" sz="3000">
                <a:solidFill>
                  <a:srgbClr val="00594F"/>
                </a:solidFill>
                <a:latin typeface="+mj-lt"/>
                <a:cs typeface="Times New Roman"/>
              </a:rPr>
              <a:t>Investigation</a:t>
            </a:r>
          </a:p>
          <a:p>
            <a:pPr algn="l"/>
            <a:endParaRPr lang="en-US">
              <a:solidFill>
                <a:srgbClr val="00594F"/>
              </a:solidFill>
              <a:latin typeface="+mj-lt"/>
              <a:cs typeface="Times New Roman"/>
            </a:endParaRPr>
          </a:p>
          <a:p>
            <a:pPr algn="l"/>
            <a:endParaRPr lang="en-US">
              <a:solidFill>
                <a:srgbClr val="00594F"/>
              </a:solidFill>
              <a:latin typeface="+mj-lt"/>
              <a:cs typeface="Times New Roman"/>
            </a:endParaRPr>
          </a:p>
          <a:p>
            <a:pPr algn="l"/>
            <a:endParaRPr lang="en-US">
              <a:solidFill>
                <a:srgbClr val="00594F"/>
              </a:solidFill>
              <a:latin typeface="+mj-lt"/>
              <a:cs typeface="Times New Roman"/>
            </a:endParaRPr>
          </a:p>
          <a:p>
            <a:pPr algn="l"/>
            <a:r>
              <a:rPr lang="en-US" sz="1800">
                <a:solidFill>
                  <a:srgbClr val="00594F"/>
                </a:solidFill>
                <a:latin typeface="+mj-lt"/>
                <a:cs typeface="Times New Roman"/>
              </a:rPr>
              <a:t>For additional resources: </a:t>
            </a:r>
            <a:r>
              <a:rPr lang="en-US" sz="1800">
                <a:ea typeface="+mn-lt"/>
                <a:cs typeface="+mn-lt"/>
                <a:hlinkClick r:id="rId2"/>
              </a:rPr>
              <a:t>https://levin-center.org/state-oversight-academy/state-oversight-resources/</a:t>
            </a:r>
            <a:r>
              <a:rPr lang="en-US" sz="1800">
                <a:ea typeface="+mn-lt"/>
                <a:cs typeface="+mn-lt"/>
              </a:rPr>
              <a:t> </a:t>
            </a: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3"/>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pic>
        <p:nvPicPr>
          <p:cNvPr id="4" name="Picture 4">
            <a:extLst>
              <a:ext uri="{FF2B5EF4-FFF2-40B4-BE49-F238E27FC236}">
                <a16:creationId xmlns:a16="http://schemas.microsoft.com/office/drawing/2014/main" id="{5F6E1F1F-592E-A026-BD7E-EB91FB04C1AD}"/>
              </a:ext>
            </a:extLst>
          </p:cNvPr>
          <p:cNvPicPr>
            <a:picLocks noChangeAspect="1"/>
          </p:cNvPicPr>
          <p:nvPr/>
        </p:nvPicPr>
        <p:blipFill>
          <a:blip r:embed="rId4"/>
          <a:stretch>
            <a:fillRect/>
          </a:stretch>
        </p:blipFill>
        <p:spPr>
          <a:xfrm>
            <a:off x="7629262" y="2678217"/>
            <a:ext cx="3644128" cy="2377234"/>
          </a:xfrm>
          <a:prstGeom prst="rect">
            <a:avLst/>
          </a:prstGeom>
        </p:spPr>
      </p:pic>
    </p:spTree>
    <p:extLst>
      <p:ext uri="{BB962C8B-B14F-4D97-AF65-F5344CB8AC3E}">
        <p14:creationId xmlns:p14="http://schemas.microsoft.com/office/powerpoint/2010/main" val="3923808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670974"/>
            <a:ext cx="12192000" cy="781577"/>
          </a:xfrm>
        </p:spPr>
        <p:txBody>
          <a:bodyPr>
            <a:normAutofit/>
          </a:bodyPr>
          <a:lstStyle/>
          <a:p>
            <a:r>
              <a:rPr lang="en-US" sz="4000" b="1" dirty="0">
                <a:solidFill>
                  <a:srgbClr val="00594F"/>
                </a:solidFill>
              </a:rPr>
              <a:t>Civility in Oversight</a:t>
            </a:r>
            <a:endParaRPr lang="en-US" dirty="0"/>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413440" y="1648035"/>
            <a:ext cx="6548823" cy="4395933"/>
          </a:xfrm>
        </p:spPr>
        <p:txBody>
          <a:bodyPr vert="horz" lIns="91440" tIns="45720" rIns="91440" bIns="45720" rtlCol="0" anchor="t">
            <a:normAutofit fontScale="62500" lnSpcReduction="20000"/>
          </a:bodyPr>
          <a:lstStyle/>
          <a:p>
            <a:pPr algn="l"/>
            <a:r>
              <a:rPr lang="en-US" sz="3200" dirty="0">
                <a:solidFill>
                  <a:srgbClr val="00594F"/>
                </a:solidFill>
                <a:latin typeface="Calibri Light"/>
                <a:cs typeface="Times New Roman"/>
              </a:rPr>
              <a:t>When conducting an inquiry,</a:t>
            </a:r>
          </a:p>
          <a:p>
            <a:pPr marL="800100" lvl="1" indent="-342900" algn="l">
              <a:buFont typeface="Arial" panose="020B0604020202020204" pitchFamily="34" charset="0"/>
              <a:buChar char="•"/>
            </a:pPr>
            <a:r>
              <a:rPr lang="en-US" sz="3000" dirty="0">
                <a:solidFill>
                  <a:srgbClr val="00594F"/>
                </a:solidFill>
                <a:latin typeface="+mj-lt"/>
                <a:cs typeface="Times New Roman"/>
              </a:rPr>
              <a:t>Focus on process over personalities.</a:t>
            </a:r>
          </a:p>
          <a:p>
            <a:pPr marL="800100" lvl="1" indent="-342900" algn="l">
              <a:buFont typeface="Arial" panose="020B0604020202020204" pitchFamily="34" charset="0"/>
              <a:buChar char="•"/>
            </a:pPr>
            <a:r>
              <a:rPr lang="en-US" sz="3000" dirty="0">
                <a:solidFill>
                  <a:srgbClr val="00594F"/>
                </a:solidFill>
                <a:latin typeface="+mj-lt"/>
                <a:cs typeface="Times New Roman"/>
              </a:rPr>
              <a:t>Poor results are not always the agency personnel's fault.</a:t>
            </a:r>
          </a:p>
          <a:p>
            <a:pPr marL="800100" lvl="1" indent="-342900" algn="l">
              <a:buFont typeface="Arial" panose="020B0604020202020204" pitchFamily="34" charset="0"/>
              <a:buChar char="•"/>
            </a:pPr>
            <a:r>
              <a:rPr lang="en-US" sz="3000" dirty="0">
                <a:solidFill>
                  <a:srgbClr val="00594F"/>
                </a:solidFill>
                <a:latin typeface="+mj-lt"/>
                <a:ea typeface="Calibri Light"/>
                <a:cs typeface="Times New Roman"/>
              </a:rPr>
              <a:t>Remember that building effective partnerships with agency personnel is often a better path to meaningful change than misusing oversight as a disciplinary tool.</a:t>
            </a:r>
          </a:p>
          <a:p>
            <a:pPr marL="800100" lvl="1" indent="-342900" algn="l">
              <a:buFont typeface="Arial" panose="020B0604020202020204" pitchFamily="34" charset="0"/>
              <a:buChar char="•"/>
            </a:pPr>
            <a:r>
              <a:rPr lang="en-US" sz="3000" dirty="0">
                <a:solidFill>
                  <a:srgbClr val="00594F"/>
                </a:solidFill>
                <a:latin typeface="+mj-lt"/>
                <a:cs typeface="Times New Roman"/>
              </a:rPr>
              <a:t>Build a positive culture by expecting agency personnel and members from the other party are also pursuing information and problem solving in good faith.</a:t>
            </a:r>
          </a:p>
          <a:p>
            <a:pPr marL="800100" lvl="1" indent="-342900" algn="l">
              <a:buChar char="•"/>
            </a:pPr>
            <a:r>
              <a:rPr lang="en-US" sz="3000" dirty="0">
                <a:solidFill>
                  <a:srgbClr val="00594F"/>
                </a:solidFill>
                <a:latin typeface="Calibri Light" panose="020F0302020204030204"/>
                <a:ea typeface="+mn-lt"/>
                <a:cs typeface="Times New Roman"/>
              </a:rPr>
              <a:t>Let the facts be the guide.</a:t>
            </a:r>
          </a:p>
          <a:p>
            <a:pPr marL="800100" lvl="1" indent="-342900" algn="l">
              <a:buFont typeface="Arial" panose="020B0604020202020204" pitchFamily="34" charset="0"/>
              <a:buChar char="•"/>
            </a:pPr>
            <a:endParaRPr lang="en-US" sz="3000" dirty="0">
              <a:solidFill>
                <a:srgbClr val="00594F"/>
              </a:solidFill>
              <a:latin typeface="+mj-lt"/>
              <a:cs typeface="Times New Roman"/>
            </a:endParaRPr>
          </a:p>
          <a:p>
            <a:pPr marL="800100" lvl="1" indent="-342900" algn="l">
              <a:buChar char="•"/>
            </a:pPr>
            <a:endParaRPr lang="en-US" sz="3000" dirty="0">
              <a:solidFill>
                <a:srgbClr val="00594F"/>
              </a:solidFill>
              <a:latin typeface="+mj-lt"/>
              <a:cs typeface="Times New Roman"/>
            </a:endParaRPr>
          </a:p>
          <a:p>
            <a:pPr algn="l"/>
            <a:endParaRPr lang="en-US">
              <a:solidFill>
                <a:srgbClr val="00594F"/>
              </a:solidFill>
              <a:latin typeface="+mj-lt"/>
              <a:cs typeface="Times New Roman"/>
            </a:endParaRPr>
          </a:p>
          <a:p>
            <a:pPr algn="l"/>
            <a:endParaRPr lang="en-US">
              <a:solidFill>
                <a:srgbClr val="00594F"/>
              </a:solidFill>
              <a:latin typeface="+mj-lt"/>
              <a:cs typeface="Times New Roman"/>
            </a:endParaRPr>
          </a:p>
          <a:p>
            <a:pPr algn="l"/>
            <a:endParaRPr lang="en-US">
              <a:solidFill>
                <a:srgbClr val="00594F"/>
              </a:solidFill>
              <a:latin typeface="+mj-lt"/>
              <a:cs typeface="Times New Roman"/>
            </a:endParaRPr>
          </a:p>
          <a:p>
            <a:pPr algn="l"/>
            <a:endParaRPr lang="en-US" dirty="0">
              <a:solidFill>
                <a:srgbClr val="00594F"/>
              </a:solidFill>
              <a:latin typeface="+mj-lt"/>
              <a:cs typeface="Times New Roman"/>
            </a:endParaRPr>
          </a:p>
          <a:p>
            <a:pPr algn="l"/>
            <a:r>
              <a:rPr lang="en-US" sz="1800" dirty="0">
                <a:solidFill>
                  <a:srgbClr val="00594F"/>
                </a:solidFill>
                <a:latin typeface="+mj-lt"/>
                <a:cs typeface="Times New Roman"/>
              </a:rPr>
              <a:t>For additional resources: </a:t>
            </a:r>
            <a:r>
              <a:rPr lang="en-US" sz="1800" dirty="0">
                <a:ea typeface="+mn-lt"/>
                <a:cs typeface="+mn-lt"/>
                <a:hlinkClick r:id="rId2"/>
              </a:rPr>
              <a:t>https://levin-center.org/state-oversight-academy/state-oversight-resources/</a:t>
            </a:r>
            <a:r>
              <a:rPr lang="en-US" sz="1800" dirty="0">
                <a:ea typeface="+mn-lt"/>
                <a:cs typeface="+mn-lt"/>
              </a:rPr>
              <a:t> </a:t>
            </a: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3"/>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pic>
        <p:nvPicPr>
          <p:cNvPr id="8" name="Picture 7" descr="Is Civility The Cure To America's Political Violence? See The Cartoon –  Conservative Book Club">
            <a:extLst>
              <a:ext uri="{FF2B5EF4-FFF2-40B4-BE49-F238E27FC236}">
                <a16:creationId xmlns:a16="http://schemas.microsoft.com/office/drawing/2014/main" id="{DA5A4F0B-4D90-4E4A-89DA-D46557A1E4DD}"/>
              </a:ext>
            </a:extLst>
          </p:cNvPr>
          <p:cNvPicPr>
            <a:picLocks noChangeAspect="1"/>
          </p:cNvPicPr>
          <p:nvPr/>
        </p:nvPicPr>
        <p:blipFill>
          <a:blip r:embed="rId4"/>
          <a:stretch>
            <a:fillRect/>
          </a:stretch>
        </p:blipFill>
        <p:spPr>
          <a:xfrm>
            <a:off x="7156026" y="1810090"/>
            <a:ext cx="4517813" cy="3237822"/>
          </a:xfrm>
          <a:prstGeom prst="rect">
            <a:avLst/>
          </a:prstGeom>
        </p:spPr>
      </p:pic>
    </p:spTree>
    <p:extLst>
      <p:ext uri="{BB962C8B-B14F-4D97-AF65-F5344CB8AC3E}">
        <p14:creationId xmlns:p14="http://schemas.microsoft.com/office/powerpoint/2010/main" val="405155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41D55092-8DF4-437B-8B47-809C53EA301B}"/>
              </a:ext>
            </a:extLst>
          </p:cNvPr>
          <p:cNvSpPr txBox="1">
            <a:spLocks/>
          </p:cNvSpPr>
          <p:nvPr/>
        </p:nvSpPr>
        <p:spPr>
          <a:xfrm>
            <a:off x="838200" y="365125"/>
            <a:ext cx="10515600" cy="8914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solidFill>
                  <a:srgbClr val="00594F"/>
                </a:solidFill>
              </a:rPr>
              <a:t>Medicaid Oversight Plan</a:t>
            </a:r>
            <a:endParaRPr lang="en-US" sz="4400">
              <a:cs typeface="Calibri Light"/>
            </a:endParaRPr>
          </a:p>
        </p:txBody>
      </p:sp>
      <p:graphicFrame>
        <p:nvGraphicFramePr>
          <p:cNvPr id="8" name="Table 9">
            <a:extLst>
              <a:ext uri="{FF2B5EF4-FFF2-40B4-BE49-F238E27FC236}">
                <a16:creationId xmlns:a16="http://schemas.microsoft.com/office/drawing/2014/main" id="{22880B87-12B7-1ED4-B8D7-6F90A9A83830}"/>
              </a:ext>
            </a:extLst>
          </p:cNvPr>
          <p:cNvGraphicFramePr>
            <a:graphicFrameLocks noGrp="1"/>
          </p:cNvGraphicFramePr>
          <p:nvPr>
            <p:extLst>
              <p:ext uri="{D42A27DB-BD31-4B8C-83A1-F6EECF244321}">
                <p14:modId xmlns:p14="http://schemas.microsoft.com/office/powerpoint/2010/main" val="974588185"/>
              </p:ext>
            </p:extLst>
          </p:nvPr>
        </p:nvGraphicFramePr>
        <p:xfrm>
          <a:off x="1102658" y="1568823"/>
          <a:ext cx="9816292" cy="2521948"/>
        </p:xfrm>
        <a:graphic>
          <a:graphicData uri="http://schemas.openxmlformats.org/drawingml/2006/table">
            <a:tbl>
              <a:tblPr firstRow="1" bandRow="1">
                <a:tableStyleId>{5C22544A-7EE6-4342-B048-85BDC9FD1C3A}</a:tableStyleId>
              </a:tblPr>
              <a:tblGrid>
                <a:gridCol w="1577788">
                  <a:extLst>
                    <a:ext uri="{9D8B030D-6E8A-4147-A177-3AD203B41FA5}">
                      <a16:colId xmlns:a16="http://schemas.microsoft.com/office/drawing/2014/main" val="3696621521"/>
                    </a:ext>
                  </a:extLst>
                </a:gridCol>
                <a:gridCol w="1864658">
                  <a:extLst>
                    <a:ext uri="{9D8B030D-6E8A-4147-A177-3AD203B41FA5}">
                      <a16:colId xmlns:a16="http://schemas.microsoft.com/office/drawing/2014/main" val="708682506"/>
                    </a:ext>
                  </a:extLst>
                </a:gridCol>
                <a:gridCol w="1612652">
                  <a:extLst>
                    <a:ext uri="{9D8B030D-6E8A-4147-A177-3AD203B41FA5}">
                      <a16:colId xmlns:a16="http://schemas.microsoft.com/office/drawing/2014/main" val="3699935963"/>
                    </a:ext>
                  </a:extLst>
                </a:gridCol>
                <a:gridCol w="1308847">
                  <a:extLst>
                    <a:ext uri="{9D8B030D-6E8A-4147-A177-3AD203B41FA5}">
                      <a16:colId xmlns:a16="http://schemas.microsoft.com/office/drawing/2014/main" val="1625674331"/>
                    </a:ext>
                  </a:extLst>
                </a:gridCol>
                <a:gridCol w="1971738">
                  <a:extLst>
                    <a:ext uri="{9D8B030D-6E8A-4147-A177-3AD203B41FA5}">
                      <a16:colId xmlns:a16="http://schemas.microsoft.com/office/drawing/2014/main" val="3908038764"/>
                    </a:ext>
                  </a:extLst>
                </a:gridCol>
                <a:gridCol w="1480609">
                  <a:extLst>
                    <a:ext uri="{9D8B030D-6E8A-4147-A177-3AD203B41FA5}">
                      <a16:colId xmlns:a16="http://schemas.microsoft.com/office/drawing/2014/main" val="4003498891"/>
                    </a:ext>
                  </a:extLst>
                </a:gridCol>
              </a:tblGrid>
              <a:tr h="374887">
                <a:tc>
                  <a:txBody>
                    <a:bodyPr/>
                    <a:lstStyle/>
                    <a:p>
                      <a:pPr lvl="0" algn="ctr">
                        <a:buNone/>
                      </a:pPr>
                      <a:r>
                        <a:rPr lang="en-US"/>
                        <a:t>Topic</a:t>
                      </a:r>
                    </a:p>
                  </a:txBody>
                  <a:tcPr anchor="ctr"/>
                </a:tc>
                <a:tc>
                  <a:txBody>
                    <a:bodyPr/>
                    <a:lstStyle/>
                    <a:p>
                      <a:pPr lvl="0" algn="ctr">
                        <a:buNone/>
                      </a:pPr>
                      <a:r>
                        <a:rPr lang="en-US"/>
                        <a:t>Subtopic</a:t>
                      </a:r>
                    </a:p>
                  </a:txBody>
                  <a:tcPr anchor="ctr"/>
                </a:tc>
                <a:tc>
                  <a:txBody>
                    <a:bodyPr/>
                    <a:lstStyle/>
                    <a:p>
                      <a:pPr lvl="0" algn="ctr">
                        <a:buNone/>
                      </a:pPr>
                      <a:r>
                        <a:rPr lang="en-US"/>
                        <a:t>Factual Question</a:t>
                      </a:r>
                    </a:p>
                  </a:txBody>
                  <a:tcPr anchor="ctr"/>
                </a:tc>
                <a:tc>
                  <a:txBody>
                    <a:bodyPr/>
                    <a:lstStyle/>
                    <a:p>
                      <a:pPr lvl="0" algn="ctr">
                        <a:buNone/>
                      </a:pPr>
                      <a:r>
                        <a:rPr lang="en-US"/>
                        <a:t>Avenue(s)</a:t>
                      </a:r>
                    </a:p>
                  </a:txBody>
                  <a:tcPr anchor="ctr"/>
                </a:tc>
                <a:tc>
                  <a:txBody>
                    <a:bodyPr/>
                    <a:lstStyle/>
                    <a:p>
                      <a:pPr lvl="0" algn="ctr">
                        <a:buNone/>
                      </a:pPr>
                      <a:r>
                        <a:rPr lang="en-US"/>
                        <a:t>Routine/Event Driven (Required Resources)</a:t>
                      </a:r>
                    </a:p>
                  </a:txBody>
                  <a:tcPr anchor="ctr"/>
                </a:tc>
                <a:tc>
                  <a:txBody>
                    <a:bodyPr/>
                    <a:lstStyle/>
                    <a:p>
                      <a:pPr lvl="0" algn="ctr">
                        <a:buNone/>
                      </a:pPr>
                      <a:r>
                        <a:rPr lang="en-US"/>
                        <a:t>Timeline</a:t>
                      </a:r>
                    </a:p>
                  </a:txBody>
                  <a:tcPr anchor="ctr"/>
                </a:tc>
                <a:extLst>
                  <a:ext uri="{0D108BD9-81ED-4DB2-BD59-A6C34878D82A}">
                    <a16:rowId xmlns:a16="http://schemas.microsoft.com/office/drawing/2014/main" val="3752457050"/>
                  </a:ext>
                </a:extLst>
              </a:tr>
              <a:tr h="723628">
                <a:tc>
                  <a:txBody>
                    <a:bodyPr/>
                    <a:lstStyle/>
                    <a:p>
                      <a:pPr lvl="0" algn="ctr">
                        <a:buNone/>
                      </a:pPr>
                      <a:r>
                        <a:rPr lang="en-US" sz="1300"/>
                        <a:t>Health Equity and Justice</a:t>
                      </a:r>
                    </a:p>
                  </a:txBody>
                  <a:tcPr anchor="ctr"/>
                </a:tc>
                <a:tc>
                  <a:txBody>
                    <a:bodyPr/>
                    <a:lstStyle/>
                    <a:p>
                      <a:pPr lvl="0" algn="ctr">
                        <a:buNone/>
                      </a:pPr>
                      <a:r>
                        <a:rPr lang="en-US" sz="1300"/>
                        <a:t>Medicaid and Reentry</a:t>
                      </a:r>
                    </a:p>
                  </a:txBody>
                  <a:tcPr anchor="ctr"/>
                </a:tc>
                <a:tc>
                  <a:txBody>
                    <a:bodyPr/>
                    <a:lstStyle/>
                    <a:p>
                      <a:pPr lvl="0" algn="ctr">
                        <a:buNone/>
                      </a:pPr>
                      <a:r>
                        <a:rPr lang="en-US" sz="1300"/>
                        <a:t>How do returning citizens that qualify for Medicaid become covered?</a:t>
                      </a:r>
                    </a:p>
                  </a:txBody>
                  <a:tcPr anchor="ctr"/>
                </a:tc>
                <a:tc>
                  <a:txBody>
                    <a:bodyPr/>
                    <a:lstStyle/>
                    <a:p>
                      <a:pPr algn="ctr"/>
                      <a:endParaRPr lang="en-US" sz="1300"/>
                    </a:p>
                  </a:txBody>
                  <a:tcPr anchor="ctr"/>
                </a:tc>
                <a:tc>
                  <a:txBody>
                    <a:bodyPr/>
                    <a:lstStyle/>
                    <a:p>
                      <a:pPr lvl="0" algn="ctr">
                        <a:buNone/>
                      </a:pPr>
                      <a:endParaRPr lang="en-US" sz="1300"/>
                    </a:p>
                  </a:txBody>
                  <a:tcPr anchor="ctr"/>
                </a:tc>
                <a:tc>
                  <a:txBody>
                    <a:bodyPr/>
                    <a:lstStyle/>
                    <a:p>
                      <a:pPr lvl="0" algn="ctr">
                        <a:buNone/>
                      </a:pPr>
                      <a:endParaRPr lang="en-US" sz="1300"/>
                    </a:p>
                  </a:txBody>
                  <a:tcPr anchor="ctr"/>
                </a:tc>
                <a:extLst>
                  <a:ext uri="{0D108BD9-81ED-4DB2-BD59-A6C34878D82A}">
                    <a16:rowId xmlns:a16="http://schemas.microsoft.com/office/drawing/2014/main" val="2567004947"/>
                  </a:ext>
                </a:extLst>
              </a:tr>
              <a:tr h="723628">
                <a:tc>
                  <a:txBody>
                    <a:bodyPr/>
                    <a:lstStyle/>
                    <a:p>
                      <a:pPr algn="ctr"/>
                      <a:endParaRPr lang="en-US" sz="1300"/>
                    </a:p>
                  </a:txBody>
                  <a:tcPr anchor="ctr"/>
                </a:tc>
                <a:tc>
                  <a:txBody>
                    <a:bodyPr/>
                    <a:lstStyle/>
                    <a:p>
                      <a:pPr lvl="0" algn="ctr">
                        <a:buNone/>
                      </a:pPr>
                      <a:endParaRPr lang="en-US" sz="1300"/>
                    </a:p>
                  </a:txBody>
                  <a:tcPr anchor="ctr"/>
                </a:tc>
                <a:tc>
                  <a:txBody>
                    <a:bodyPr/>
                    <a:lstStyle/>
                    <a:p>
                      <a:pPr lvl="0" algn="ctr">
                        <a:buNone/>
                      </a:pPr>
                      <a:endParaRPr lang="en-US" sz="1300"/>
                    </a:p>
                  </a:txBody>
                  <a:tcPr anchor="ctr"/>
                </a:tc>
                <a:tc>
                  <a:txBody>
                    <a:bodyPr/>
                    <a:lstStyle/>
                    <a:p>
                      <a:pPr algn="ctr"/>
                      <a:endParaRPr lang="en-US" sz="1300"/>
                    </a:p>
                  </a:txBody>
                  <a:tcPr anchor="ctr"/>
                </a:tc>
                <a:tc>
                  <a:txBody>
                    <a:bodyPr/>
                    <a:lstStyle/>
                    <a:p>
                      <a:pPr lvl="0" algn="ctr">
                        <a:buNone/>
                      </a:pPr>
                      <a:endParaRPr lang="en-US" sz="1300"/>
                    </a:p>
                  </a:txBody>
                  <a:tcPr anchor="ctr"/>
                </a:tc>
                <a:tc>
                  <a:txBody>
                    <a:bodyPr/>
                    <a:lstStyle/>
                    <a:p>
                      <a:pPr lvl="0" algn="ctr">
                        <a:buNone/>
                      </a:pPr>
                      <a:endParaRPr lang="en-US" sz="1300"/>
                    </a:p>
                  </a:txBody>
                  <a:tcPr anchor="ctr"/>
                </a:tc>
                <a:extLst>
                  <a:ext uri="{0D108BD9-81ED-4DB2-BD59-A6C34878D82A}">
                    <a16:rowId xmlns:a16="http://schemas.microsoft.com/office/drawing/2014/main" val="3070236721"/>
                  </a:ext>
                </a:extLst>
              </a:tr>
            </a:tbl>
          </a:graphicData>
        </a:graphic>
      </p:graphicFrame>
      <p:sp>
        <p:nvSpPr>
          <p:cNvPr id="2" name="TextBox 1">
            <a:extLst>
              <a:ext uri="{FF2B5EF4-FFF2-40B4-BE49-F238E27FC236}">
                <a16:creationId xmlns:a16="http://schemas.microsoft.com/office/drawing/2014/main" id="{57587993-32E1-0771-BFAF-C49396F70021}"/>
              </a:ext>
            </a:extLst>
          </p:cNvPr>
          <p:cNvSpPr txBox="1"/>
          <p:nvPr/>
        </p:nvSpPr>
        <p:spPr>
          <a:xfrm>
            <a:off x="5544672" y="4224461"/>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Avenues: </a:t>
            </a:r>
            <a:endParaRPr lang="en-US"/>
          </a:p>
          <a:p>
            <a:pPr marL="285750" indent="-285750">
              <a:buFont typeface="Arial"/>
              <a:buChar char="•"/>
            </a:pPr>
            <a:r>
              <a:rPr lang="en-US">
                <a:cs typeface="Calibri"/>
              </a:rPr>
              <a:t>Analytic Bureaucracies</a:t>
            </a:r>
          </a:p>
          <a:p>
            <a:pPr marL="285750" indent="-285750">
              <a:buFont typeface="Arial"/>
              <a:buChar char="•"/>
            </a:pPr>
            <a:r>
              <a:rPr lang="en-US">
                <a:cs typeface="Calibri"/>
              </a:rPr>
              <a:t>Appropriations Process</a:t>
            </a:r>
          </a:p>
          <a:p>
            <a:pPr marL="285750" indent="-285750">
              <a:buFont typeface="Arial"/>
              <a:buChar char="•"/>
            </a:pPr>
            <a:r>
              <a:rPr lang="en-US">
                <a:cs typeface="Calibri"/>
              </a:rPr>
              <a:t>Committees</a:t>
            </a:r>
          </a:p>
          <a:p>
            <a:pPr marL="285750" indent="-285750">
              <a:buFont typeface="Arial"/>
              <a:buChar char="•"/>
            </a:pPr>
            <a:r>
              <a:rPr lang="en-US">
                <a:cs typeface="Calibri"/>
              </a:rPr>
              <a:t>Admin Rule Review</a:t>
            </a:r>
          </a:p>
          <a:p>
            <a:pPr marL="285750" indent="-285750">
              <a:buFont typeface="Arial"/>
              <a:buChar char="•"/>
            </a:pPr>
            <a:r>
              <a:rPr lang="en-US">
                <a:cs typeface="Calibri"/>
              </a:rPr>
              <a:t>Advice and Consent</a:t>
            </a:r>
          </a:p>
          <a:p>
            <a:pPr marL="285750" indent="-285750">
              <a:buFont typeface="Arial"/>
              <a:buChar char="•"/>
            </a:pPr>
            <a:r>
              <a:rPr lang="en-US">
                <a:cs typeface="Calibri"/>
              </a:rPr>
              <a:t>Monitoring Contracts</a:t>
            </a:r>
          </a:p>
        </p:txBody>
      </p:sp>
    </p:spTree>
    <p:extLst>
      <p:ext uri="{BB962C8B-B14F-4D97-AF65-F5344CB8AC3E}">
        <p14:creationId xmlns:p14="http://schemas.microsoft.com/office/powerpoint/2010/main" val="156757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238959"/>
            <a:ext cx="12192000" cy="781577"/>
          </a:xfrm>
        </p:spPr>
        <p:txBody>
          <a:bodyPr>
            <a:normAutofit/>
          </a:bodyPr>
          <a:lstStyle/>
          <a:p>
            <a:r>
              <a:rPr lang="en-US" sz="4000" b="1">
                <a:solidFill>
                  <a:srgbClr val="00594F"/>
                </a:solidFill>
              </a:rPr>
              <a:t>Levin Center for Oversight and Democracy</a:t>
            </a:r>
            <a:r>
              <a:rPr lang="en-US" sz="4000">
                <a:solidFill>
                  <a:srgbClr val="00594F"/>
                </a:solidFill>
              </a:rPr>
              <a:t>​</a:t>
            </a:r>
            <a:r>
              <a:rPr lang="en-US" sz="2000">
                <a:solidFill>
                  <a:srgbClr val="00594F"/>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3182560" y="3658745"/>
            <a:ext cx="5215944" cy="2255225"/>
          </a:xfrm>
        </p:spPr>
        <p:txBody>
          <a:bodyPr vert="horz" lIns="91440" tIns="45720" rIns="91440" bIns="45720" rtlCol="0" anchor="t">
            <a:noAutofit/>
          </a:bodyPr>
          <a:lstStyle/>
          <a:p>
            <a:pPr marL="342900" indent="-342900" algn="l" fontAlgn="base">
              <a:buFont typeface="Arial" panose="020B0604020202020204" pitchFamily="34" charset="0"/>
              <a:buChar char="•"/>
            </a:pPr>
            <a:r>
              <a:rPr lang="en-US" sz="1600">
                <a:solidFill>
                  <a:srgbClr val="00594F"/>
                </a:solidFill>
              </a:rPr>
              <a:t>Workshops for Congress, state, international legislatures​</a:t>
            </a:r>
            <a:endParaRPr lang="en-US" sz="1600">
              <a:solidFill>
                <a:srgbClr val="00594F"/>
              </a:solidFill>
              <a:cs typeface="Calibri"/>
            </a:endParaRPr>
          </a:p>
          <a:p>
            <a:pPr marL="342900" indent="-342900" algn="l" fontAlgn="base">
              <a:buFont typeface="Arial" panose="020B0604020202020204" pitchFamily="34" charset="0"/>
              <a:buChar char="•"/>
            </a:pPr>
            <a:r>
              <a:rPr lang="en-US" sz="1600">
                <a:solidFill>
                  <a:srgbClr val="00594F"/>
                </a:solidFill>
              </a:rPr>
              <a:t>Videos, testimony, webinars, social media</a:t>
            </a:r>
            <a:endParaRPr lang="en-US" sz="1600">
              <a:solidFill>
                <a:srgbClr val="00594F"/>
              </a:solidFill>
              <a:cs typeface="Calibri"/>
            </a:endParaRPr>
          </a:p>
          <a:p>
            <a:pPr marL="342900" indent="-342900" algn="l" fontAlgn="base">
              <a:buFont typeface="Arial" panose="020B0604020202020204" pitchFamily="34" charset="0"/>
              <a:buChar char="•"/>
            </a:pPr>
            <a:r>
              <a:rPr lang="en-US" sz="1600">
                <a:solidFill>
                  <a:srgbClr val="00594F"/>
                </a:solidFill>
              </a:rPr>
              <a:t>Research &amp; Reports (50-state analysis, contract oversight, more)​</a:t>
            </a:r>
            <a:endParaRPr lang="en-US" sz="1600">
              <a:solidFill>
                <a:srgbClr val="00594F"/>
              </a:solidFill>
              <a:cs typeface="Calibri" panose="020F0502020204030204"/>
            </a:endParaRPr>
          </a:p>
          <a:p>
            <a:pPr marL="342900" indent="-342900" algn="l" fontAlgn="base">
              <a:buFont typeface="Arial" panose="020B0604020202020204" pitchFamily="34" charset="0"/>
              <a:buChar char="•"/>
            </a:pPr>
            <a:r>
              <a:rPr lang="en-US" sz="1600">
                <a:solidFill>
                  <a:srgbClr val="00594F"/>
                </a:solidFill>
              </a:rPr>
              <a:t>Conferences, panels &amp; events</a:t>
            </a:r>
            <a:endParaRPr lang="en-US" sz="1600">
              <a:solidFill>
                <a:srgbClr val="00594F"/>
              </a:solidFill>
              <a:cs typeface="Calibri" panose="020F0502020204030204"/>
            </a:endParaRPr>
          </a:p>
          <a:p>
            <a:pPr marL="342900" indent="-342900" algn="l">
              <a:buFont typeface="Arial" panose="020B0604020202020204" pitchFamily="34" charset="0"/>
              <a:buChar char="•"/>
            </a:pPr>
            <a:r>
              <a:rPr lang="en-US" sz="1600">
                <a:solidFill>
                  <a:srgbClr val="00594F"/>
                </a:solidFill>
                <a:ea typeface="+mn-lt"/>
                <a:cs typeface="+mn-lt"/>
              </a:rPr>
              <a:t>State Oversight Academy</a:t>
            </a:r>
            <a:endParaRPr lang="en-US"/>
          </a:p>
          <a:p>
            <a:pPr marL="342900" indent="-342900" algn="l">
              <a:buFont typeface="Arial,Sans-Serif" panose="020B0604020202020204" pitchFamily="34" charset="0"/>
              <a:buChar char="•"/>
            </a:pPr>
            <a:r>
              <a:rPr lang="en-US" sz="1600">
                <a:solidFill>
                  <a:srgbClr val="00594F"/>
                </a:solidFill>
                <a:ea typeface="+mn-lt"/>
                <a:cs typeface="+mn-lt"/>
              </a:rPr>
              <a:t>More: </a:t>
            </a:r>
            <a:r>
              <a:rPr lang="en-US" sz="1600" u="sng">
                <a:solidFill>
                  <a:srgbClr val="00594F"/>
                </a:solidFill>
                <a:ea typeface="+mn-lt"/>
                <a:cs typeface="+mn-lt"/>
                <a:hlinkClick r:id="rId2"/>
              </a:rPr>
              <a:t>Benjamin.Eikey@wayne.edu</a:t>
            </a:r>
            <a:r>
              <a:rPr lang="en-US" sz="1600">
                <a:solidFill>
                  <a:srgbClr val="00594F"/>
                </a:solidFill>
                <a:ea typeface="+mn-lt"/>
                <a:cs typeface="+mn-lt"/>
              </a:rPr>
              <a:t>  </a:t>
            </a:r>
            <a:endParaRPr lang="en-US" sz="1600">
              <a:solidFill>
                <a:srgbClr val="000000"/>
              </a:solidFill>
              <a:cs typeface="Calibri"/>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3"/>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grpSp>
        <p:nvGrpSpPr>
          <p:cNvPr id="22" name="Group 21">
            <a:extLst>
              <a:ext uri="{FF2B5EF4-FFF2-40B4-BE49-F238E27FC236}">
                <a16:creationId xmlns:a16="http://schemas.microsoft.com/office/drawing/2014/main" id="{0A597988-5FCB-4167-9DFB-434ABE8D8A05}"/>
              </a:ext>
            </a:extLst>
          </p:cNvPr>
          <p:cNvGrpSpPr/>
          <p:nvPr/>
        </p:nvGrpSpPr>
        <p:grpSpPr>
          <a:xfrm>
            <a:off x="85877" y="1192027"/>
            <a:ext cx="3422646" cy="1823991"/>
            <a:chOff x="1281793" y="1192027"/>
            <a:chExt cx="3422646" cy="1823991"/>
          </a:xfrm>
        </p:grpSpPr>
        <p:pic>
          <p:nvPicPr>
            <p:cNvPr id="2050" name="Picture 2">
              <a:extLst>
                <a:ext uri="{FF2B5EF4-FFF2-40B4-BE49-F238E27FC236}">
                  <a16:creationId xmlns:a16="http://schemas.microsoft.com/office/drawing/2014/main" id="{36A152FF-4870-454A-91F4-1DF6CA6F3B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93" y="1192027"/>
              <a:ext cx="3422646" cy="1534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700261-7F01-F24B-97F6-E3F0FD1D2053}"/>
                </a:ext>
              </a:extLst>
            </p:cNvPr>
            <p:cNvSpPr txBox="1"/>
            <p:nvPr/>
          </p:nvSpPr>
          <p:spPr>
            <a:xfrm>
              <a:off x="2009706" y="2646686"/>
              <a:ext cx="1966820" cy="369332"/>
            </a:xfrm>
            <a:prstGeom prst="rect">
              <a:avLst/>
            </a:prstGeom>
            <a:noFill/>
          </p:spPr>
          <p:txBody>
            <a:bodyPr wrap="none" rtlCol="0">
              <a:spAutoFit/>
            </a:bodyPr>
            <a:lstStyle/>
            <a:p>
              <a:r>
                <a:rPr lang="en-US">
                  <a:solidFill>
                    <a:srgbClr val="00594F"/>
                  </a:solidFill>
                </a:rPr>
                <a:t>U.S. Sen. Carl Levin</a:t>
              </a:r>
            </a:p>
          </p:txBody>
        </p:sp>
      </p:grpSp>
      <p:grpSp>
        <p:nvGrpSpPr>
          <p:cNvPr id="13" name="Group 12">
            <a:extLst>
              <a:ext uri="{FF2B5EF4-FFF2-40B4-BE49-F238E27FC236}">
                <a16:creationId xmlns:a16="http://schemas.microsoft.com/office/drawing/2014/main" id="{C189E37B-AB82-44A5-84B4-6B8648F49D2F}"/>
              </a:ext>
            </a:extLst>
          </p:cNvPr>
          <p:cNvGrpSpPr/>
          <p:nvPr/>
        </p:nvGrpSpPr>
        <p:grpSpPr>
          <a:xfrm>
            <a:off x="8390309" y="1187286"/>
            <a:ext cx="2760447" cy="2209990"/>
            <a:chOff x="8220976" y="1039119"/>
            <a:chExt cx="2760447" cy="2209990"/>
          </a:xfrm>
        </p:grpSpPr>
        <p:pic>
          <p:nvPicPr>
            <p:cNvPr id="2052" name="Picture 4" descr="A picture containing building, sky, outdoor, roof&#10;&#10;Description automatically generated">
              <a:extLst>
                <a:ext uri="{FF2B5EF4-FFF2-40B4-BE49-F238E27FC236}">
                  <a16:creationId xmlns:a16="http://schemas.microsoft.com/office/drawing/2014/main" id="{8E117EBC-7F2E-9948-B672-EC59B4E74A6A}"/>
                </a:ext>
              </a:extLst>
            </p:cNvPr>
            <p:cNvPicPr>
              <a:picLocks noChangeAspect="1" noChangeArrowheads="1"/>
            </p:cNvPicPr>
            <p:nvPr/>
          </p:nvPicPr>
          <p:blipFill>
            <a:blip r:embed="rId5"/>
            <a:srcRect/>
            <a:stretch>
              <a:fillRect/>
            </a:stretch>
          </p:blipFill>
          <p:spPr bwMode="auto">
            <a:xfrm>
              <a:off x="8220976" y="1039119"/>
              <a:ext cx="2760447" cy="1840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D5E776-FFBC-7C4F-8D97-9CAC8CE609CC}"/>
                </a:ext>
              </a:extLst>
            </p:cNvPr>
            <p:cNvSpPr txBox="1"/>
            <p:nvPr/>
          </p:nvSpPr>
          <p:spPr>
            <a:xfrm>
              <a:off x="8370991" y="2879777"/>
              <a:ext cx="2460417" cy="369332"/>
            </a:xfrm>
            <a:prstGeom prst="rect">
              <a:avLst/>
            </a:prstGeom>
            <a:noFill/>
          </p:spPr>
          <p:txBody>
            <a:bodyPr wrap="none" rtlCol="0">
              <a:spAutoFit/>
            </a:bodyPr>
            <a:lstStyle/>
            <a:p>
              <a:r>
                <a:rPr lang="en-US">
                  <a:solidFill>
                    <a:srgbClr val="00594F"/>
                  </a:solidFill>
                </a:rPr>
                <a:t>Wayne State Law School</a:t>
              </a:r>
            </a:p>
          </p:txBody>
        </p:sp>
      </p:grpSp>
      <p:grpSp>
        <p:nvGrpSpPr>
          <p:cNvPr id="12" name="Group 11">
            <a:extLst>
              <a:ext uri="{FF2B5EF4-FFF2-40B4-BE49-F238E27FC236}">
                <a16:creationId xmlns:a16="http://schemas.microsoft.com/office/drawing/2014/main" id="{0AE57D02-7A80-43E0-A0D8-64B791AB1966}"/>
              </a:ext>
            </a:extLst>
          </p:cNvPr>
          <p:cNvGrpSpPr/>
          <p:nvPr/>
        </p:nvGrpSpPr>
        <p:grpSpPr>
          <a:xfrm>
            <a:off x="8396117" y="3354721"/>
            <a:ext cx="2818079" cy="2281442"/>
            <a:chOff x="10120088" y="629392"/>
            <a:chExt cx="4645349" cy="3971360"/>
          </a:xfrm>
        </p:grpSpPr>
        <p:pic>
          <p:nvPicPr>
            <p:cNvPr id="14" name="Picture 13">
              <a:extLst>
                <a:ext uri="{FF2B5EF4-FFF2-40B4-BE49-F238E27FC236}">
                  <a16:creationId xmlns:a16="http://schemas.microsoft.com/office/drawing/2014/main" id="{54B05A39-D2CE-4208-972A-5DC98BF9B757}"/>
                </a:ext>
              </a:extLst>
            </p:cNvPr>
            <p:cNvPicPr>
              <a:picLocks noChangeAspect="1" noChangeArrowheads="1"/>
            </p:cNvPicPr>
            <p:nvPr/>
          </p:nvPicPr>
          <p:blipFill>
            <a:blip r:embed="rId6"/>
            <a:srcRect/>
            <a:stretch>
              <a:fillRect/>
            </a:stretch>
          </p:blipFill>
          <p:spPr bwMode="auto">
            <a:xfrm>
              <a:off x="10120089" y="629392"/>
              <a:ext cx="4589038" cy="34398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
              <a:extLst>
                <a:ext uri="{FF2B5EF4-FFF2-40B4-BE49-F238E27FC236}">
                  <a16:creationId xmlns:a16="http://schemas.microsoft.com/office/drawing/2014/main" id="{FC4193C7-5A27-48D7-BA68-2781627FBC32}"/>
                </a:ext>
              </a:extLst>
            </p:cNvPr>
            <p:cNvSpPr txBox="1"/>
            <p:nvPr/>
          </p:nvSpPr>
          <p:spPr>
            <a:xfrm>
              <a:off x="10120088" y="4011423"/>
              <a:ext cx="4645349" cy="58932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594F"/>
                  </a:solidFill>
                </a:rPr>
                <a:t>DC Council Oversight Workshop</a:t>
              </a:r>
              <a:endParaRPr lang="en-US" sz="1600">
                <a:cs typeface="Calibri"/>
              </a:endParaRPr>
            </a:p>
          </p:txBody>
        </p:sp>
      </p:grpSp>
      <p:grpSp>
        <p:nvGrpSpPr>
          <p:cNvPr id="5" name="Group 4">
            <a:extLst>
              <a:ext uri="{FF2B5EF4-FFF2-40B4-BE49-F238E27FC236}">
                <a16:creationId xmlns:a16="http://schemas.microsoft.com/office/drawing/2014/main" id="{312D8970-BD79-4623-824D-5DF79B052CDA}"/>
              </a:ext>
            </a:extLst>
          </p:cNvPr>
          <p:cNvGrpSpPr/>
          <p:nvPr/>
        </p:nvGrpSpPr>
        <p:grpSpPr>
          <a:xfrm>
            <a:off x="-57627" y="3368488"/>
            <a:ext cx="3342959" cy="2781751"/>
            <a:chOff x="-2684692" y="332650"/>
            <a:chExt cx="3342959" cy="2781751"/>
          </a:xfrm>
        </p:grpSpPr>
        <p:pic>
          <p:nvPicPr>
            <p:cNvPr id="16" name="Picture 15" descr="A group of people posing for a photo&#10;&#10;Description automatically generated">
              <a:extLst>
                <a:ext uri="{FF2B5EF4-FFF2-40B4-BE49-F238E27FC236}">
                  <a16:creationId xmlns:a16="http://schemas.microsoft.com/office/drawing/2014/main" id="{AA4B67A1-8BA8-48DF-8A13-B864C0BE51DE}"/>
                </a:ext>
              </a:extLst>
            </p:cNvPr>
            <p:cNvPicPr>
              <a:picLocks noChangeAspect="1" noChangeArrowheads="1"/>
            </p:cNvPicPr>
            <p:nvPr/>
          </p:nvPicPr>
          <p:blipFill>
            <a:blip r:embed="rId7"/>
            <a:srcRect/>
            <a:stretch>
              <a:fillRect/>
            </a:stretch>
          </p:blipFill>
          <p:spPr bwMode="auto">
            <a:xfrm>
              <a:off x="-2540100" y="332650"/>
              <a:ext cx="3068207" cy="21932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
              <a:extLst>
                <a:ext uri="{FF2B5EF4-FFF2-40B4-BE49-F238E27FC236}">
                  <a16:creationId xmlns:a16="http://schemas.microsoft.com/office/drawing/2014/main" id="{BD0F24FC-97FB-4125-846B-FD8584B601D2}"/>
                </a:ext>
              </a:extLst>
            </p:cNvPr>
            <p:cNvSpPr txBox="1"/>
            <p:nvPr/>
          </p:nvSpPr>
          <p:spPr>
            <a:xfrm>
              <a:off x="-2684692" y="2468070"/>
              <a:ext cx="334295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00594F"/>
                  </a:solidFill>
                </a:rPr>
                <a:t>North Carolina General Assembly</a:t>
              </a:r>
              <a:endParaRPr lang="en-US">
                <a:solidFill>
                  <a:srgbClr val="000000"/>
                </a:solidFill>
                <a:cs typeface="Calibri" panose="020F0502020204030204"/>
              </a:endParaRPr>
            </a:p>
            <a:p>
              <a:pPr algn="ctr"/>
              <a:r>
                <a:rPr lang="en-US">
                  <a:solidFill>
                    <a:srgbClr val="00594F"/>
                  </a:solidFill>
                  <a:cs typeface="Calibri"/>
                </a:rPr>
                <a:t>Oversight Workshop</a:t>
              </a:r>
            </a:p>
          </p:txBody>
        </p:sp>
      </p:grpSp>
      <p:grpSp>
        <p:nvGrpSpPr>
          <p:cNvPr id="4" name="Group 3">
            <a:extLst>
              <a:ext uri="{FF2B5EF4-FFF2-40B4-BE49-F238E27FC236}">
                <a16:creationId xmlns:a16="http://schemas.microsoft.com/office/drawing/2014/main" id="{9DA0737A-6477-4EDE-A5B4-D639B99DC0F0}"/>
              </a:ext>
            </a:extLst>
          </p:cNvPr>
          <p:cNvGrpSpPr/>
          <p:nvPr/>
        </p:nvGrpSpPr>
        <p:grpSpPr>
          <a:xfrm>
            <a:off x="3888317" y="1190135"/>
            <a:ext cx="3609850" cy="2213582"/>
            <a:chOff x="-3371850" y="3740718"/>
            <a:chExt cx="4414183" cy="2615748"/>
          </a:xfrm>
        </p:grpSpPr>
        <p:pic>
          <p:nvPicPr>
            <p:cNvPr id="20" name="Picture 19">
              <a:extLst>
                <a:ext uri="{FF2B5EF4-FFF2-40B4-BE49-F238E27FC236}">
                  <a16:creationId xmlns:a16="http://schemas.microsoft.com/office/drawing/2014/main" id="{FF4C2600-39EB-46CA-9CFD-7670843E69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1850" y="3740718"/>
              <a:ext cx="4414183" cy="22464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
              <a:extLst>
                <a:ext uri="{FF2B5EF4-FFF2-40B4-BE49-F238E27FC236}">
                  <a16:creationId xmlns:a16="http://schemas.microsoft.com/office/drawing/2014/main" id="{B8944210-F664-4BB7-A260-D03B0073D0CD}"/>
                </a:ext>
              </a:extLst>
            </p:cNvPr>
            <p:cNvSpPr txBox="1"/>
            <p:nvPr/>
          </p:nvSpPr>
          <p:spPr>
            <a:xfrm>
              <a:off x="-3209761" y="5987134"/>
              <a:ext cx="344292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594F"/>
                  </a:solidFill>
                </a:rPr>
                <a:t>Pennsylvania Oversight Committee</a:t>
              </a:r>
            </a:p>
          </p:txBody>
        </p:sp>
      </p:grpSp>
    </p:spTree>
    <p:extLst>
      <p:ext uri="{BB962C8B-B14F-4D97-AF65-F5344CB8AC3E}">
        <p14:creationId xmlns:p14="http://schemas.microsoft.com/office/powerpoint/2010/main" val="56457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41D55092-8DF4-437B-8B47-809C53EA301B}"/>
              </a:ext>
            </a:extLst>
          </p:cNvPr>
          <p:cNvSpPr txBox="1">
            <a:spLocks/>
          </p:cNvSpPr>
          <p:nvPr/>
        </p:nvSpPr>
        <p:spPr>
          <a:xfrm>
            <a:off x="838200" y="149972"/>
            <a:ext cx="10515600" cy="7061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a:solidFill>
                  <a:srgbClr val="00594F"/>
                </a:solidFill>
              </a:rPr>
              <a:t>Medicaid Oversight Scenarios</a:t>
            </a:r>
            <a:endParaRPr lang="en-US"/>
          </a:p>
        </p:txBody>
      </p:sp>
      <p:graphicFrame>
        <p:nvGraphicFramePr>
          <p:cNvPr id="8" name="Table 9">
            <a:extLst>
              <a:ext uri="{FF2B5EF4-FFF2-40B4-BE49-F238E27FC236}">
                <a16:creationId xmlns:a16="http://schemas.microsoft.com/office/drawing/2014/main" id="{22880B87-12B7-1ED4-B8D7-6F90A9A83830}"/>
              </a:ext>
            </a:extLst>
          </p:cNvPr>
          <p:cNvGraphicFramePr>
            <a:graphicFrameLocks noGrp="1"/>
          </p:cNvGraphicFramePr>
          <p:nvPr>
            <p:extLst>
              <p:ext uri="{D42A27DB-BD31-4B8C-83A1-F6EECF244321}">
                <p14:modId xmlns:p14="http://schemas.microsoft.com/office/powerpoint/2010/main" val="2305623359"/>
              </p:ext>
            </p:extLst>
          </p:nvPr>
        </p:nvGraphicFramePr>
        <p:xfrm>
          <a:off x="645458" y="824752"/>
          <a:ext cx="10829354" cy="950258"/>
        </p:xfrm>
        <a:graphic>
          <a:graphicData uri="http://schemas.openxmlformats.org/drawingml/2006/table">
            <a:tbl>
              <a:tblPr firstRow="1" bandRow="1">
                <a:tableStyleId>{5C22544A-7EE6-4342-B048-85BDC9FD1C3A}</a:tableStyleId>
              </a:tblPr>
              <a:tblGrid>
                <a:gridCol w="2752163">
                  <a:extLst>
                    <a:ext uri="{9D8B030D-6E8A-4147-A177-3AD203B41FA5}">
                      <a16:colId xmlns:a16="http://schemas.microsoft.com/office/drawing/2014/main" val="3696621521"/>
                    </a:ext>
                  </a:extLst>
                </a:gridCol>
                <a:gridCol w="1004047">
                  <a:extLst>
                    <a:ext uri="{9D8B030D-6E8A-4147-A177-3AD203B41FA5}">
                      <a16:colId xmlns:a16="http://schemas.microsoft.com/office/drawing/2014/main" val="2956596769"/>
                    </a:ext>
                  </a:extLst>
                </a:gridCol>
                <a:gridCol w="1568822">
                  <a:extLst>
                    <a:ext uri="{9D8B030D-6E8A-4147-A177-3AD203B41FA5}">
                      <a16:colId xmlns:a16="http://schemas.microsoft.com/office/drawing/2014/main" val="3699935963"/>
                    </a:ext>
                  </a:extLst>
                </a:gridCol>
                <a:gridCol w="2581832">
                  <a:extLst>
                    <a:ext uri="{9D8B030D-6E8A-4147-A177-3AD203B41FA5}">
                      <a16:colId xmlns:a16="http://schemas.microsoft.com/office/drawing/2014/main" val="1625674331"/>
                    </a:ext>
                  </a:extLst>
                </a:gridCol>
                <a:gridCol w="1918445">
                  <a:extLst>
                    <a:ext uri="{9D8B030D-6E8A-4147-A177-3AD203B41FA5}">
                      <a16:colId xmlns:a16="http://schemas.microsoft.com/office/drawing/2014/main" val="3908038764"/>
                    </a:ext>
                  </a:extLst>
                </a:gridCol>
                <a:gridCol w="1004045">
                  <a:extLst>
                    <a:ext uri="{9D8B030D-6E8A-4147-A177-3AD203B41FA5}">
                      <a16:colId xmlns:a16="http://schemas.microsoft.com/office/drawing/2014/main" val="2737778559"/>
                    </a:ext>
                  </a:extLst>
                </a:gridCol>
              </a:tblGrid>
              <a:tr h="950258">
                <a:tc>
                  <a:txBody>
                    <a:bodyPr/>
                    <a:lstStyle/>
                    <a:p>
                      <a:pPr lvl="0" algn="ctr">
                        <a:buNone/>
                      </a:pPr>
                      <a:r>
                        <a:rPr lang="en-US" sz="1400"/>
                        <a:t>Topic</a:t>
                      </a:r>
                    </a:p>
                  </a:txBody>
                  <a:tcPr anchor="ctr"/>
                </a:tc>
                <a:tc>
                  <a:txBody>
                    <a:bodyPr/>
                    <a:lstStyle/>
                    <a:p>
                      <a:pPr lvl="0" algn="ctr">
                        <a:buNone/>
                      </a:pPr>
                      <a:r>
                        <a:rPr lang="en-US" sz="1400"/>
                        <a:t>Subtopic</a:t>
                      </a:r>
                    </a:p>
                  </a:txBody>
                  <a:tcPr anchor="ctr"/>
                </a:tc>
                <a:tc>
                  <a:txBody>
                    <a:bodyPr/>
                    <a:lstStyle/>
                    <a:p>
                      <a:pPr lvl="0" algn="ctr">
                        <a:buNone/>
                      </a:pPr>
                      <a:r>
                        <a:rPr lang="en-US" sz="1400"/>
                        <a:t>Factual Question</a:t>
                      </a:r>
                    </a:p>
                  </a:txBody>
                  <a:tcPr anchor="ctr"/>
                </a:tc>
                <a:tc>
                  <a:txBody>
                    <a:bodyPr/>
                    <a:lstStyle/>
                    <a:p>
                      <a:pPr lvl="0" algn="ctr">
                        <a:buNone/>
                      </a:pPr>
                      <a:r>
                        <a:rPr lang="en-US" sz="1400"/>
                        <a:t>Avenue(s)</a:t>
                      </a:r>
                    </a:p>
                  </a:txBody>
                  <a:tcPr anchor="ctr"/>
                </a:tc>
                <a:tc>
                  <a:txBody>
                    <a:bodyPr/>
                    <a:lstStyle/>
                    <a:p>
                      <a:pPr lvl="0" algn="ctr">
                        <a:buNone/>
                      </a:pPr>
                      <a:r>
                        <a:rPr lang="en-US" sz="1400"/>
                        <a:t>Routine/ Event Driven </a:t>
                      </a:r>
                    </a:p>
                    <a:p>
                      <a:pPr lvl="0" algn="ctr">
                        <a:buNone/>
                      </a:pPr>
                      <a:r>
                        <a:rPr lang="en-US" sz="1400"/>
                        <a:t>(Required Resources)</a:t>
                      </a:r>
                    </a:p>
                  </a:txBody>
                  <a:tcPr anchor="ctr"/>
                </a:tc>
                <a:tc>
                  <a:txBody>
                    <a:bodyPr/>
                    <a:lstStyle/>
                    <a:p>
                      <a:pPr lvl="0" algn="ctr">
                        <a:buNone/>
                      </a:pPr>
                      <a:r>
                        <a:rPr lang="en-US" sz="1400"/>
                        <a:t>Timeline</a:t>
                      </a:r>
                    </a:p>
                  </a:txBody>
                  <a:tcPr anchor="ctr"/>
                </a:tc>
                <a:extLst>
                  <a:ext uri="{0D108BD9-81ED-4DB2-BD59-A6C34878D82A}">
                    <a16:rowId xmlns:a16="http://schemas.microsoft.com/office/drawing/2014/main" val="3752457050"/>
                  </a:ext>
                </a:extLst>
              </a:tr>
            </a:tbl>
          </a:graphicData>
        </a:graphic>
      </p:graphicFrame>
      <p:sp>
        <p:nvSpPr>
          <p:cNvPr id="12" name="Content Placeholder 2">
            <a:extLst>
              <a:ext uri="{FF2B5EF4-FFF2-40B4-BE49-F238E27FC236}">
                <a16:creationId xmlns:a16="http://schemas.microsoft.com/office/drawing/2014/main" id="{0C3F5F86-CF97-AA5C-02A5-54017B1753A6}"/>
              </a:ext>
            </a:extLst>
          </p:cNvPr>
          <p:cNvSpPr txBox="1">
            <a:spLocks/>
          </p:cNvSpPr>
          <p:nvPr/>
        </p:nvSpPr>
        <p:spPr>
          <a:xfrm>
            <a:off x="565884" y="820865"/>
            <a:ext cx="11054298" cy="506919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a:solidFill>
                <a:srgbClr val="00594F"/>
              </a:solidFill>
              <a:cs typeface="Calibri"/>
            </a:endParaRPr>
          </a:p>
        </p:txBody>
      </p:sp>
      <p:sp>
        <p:nvSpPr>
          <p:cNvPr id="4" name="TextBox 3">
            <a:extLst>
              <a:ext uri="{FF2B5EF4-FFF2-40B4-BE49-F238E27FC236}">
                <a16:creationId xmlns:a16="http://schemas.microsoft.com/office/drawing/2014/main" id="{4131287A-A9CA-3CAF-8104-D3BD6E768450}"/>
              </a:ext>
            </a:extLst>
          </p:cNvPr>
          <p:cNvSpPr txBox="1"/>
          <p:nvPr/>
        </p:nvSpPr>
        <p:spPr>
          <a:xfrm>
            <a:off x="645458" y="1990164"/>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b="1" dirty="0">
                <a:solidFill>
                  <a:srgbClr val="0C5449"/>
                </a:solidFill>
                <a:ea typeface="Calibri"/>
                <a:cs typeface="Calibri"/>
              </a:rPr>
              <a:t>Children</a:t>
            </a:r>
          </a:p>
          <a:p>
            <a:pPr marL="342900" indent="-342900">
              <a:buAutoNum type="arabicPeriod"/>
            </a:pPr>
            <a:r>
              <a:rPr lang="en-US" b="1" dirty="0">
                <a:solidFill>
                  <a:srgbClr val="0C5449"/>
                </a:solidFill>
                <a:ea typeface="Calibri"/>
                <a:cs typeface="Calibri"/>
              </a:rPr>
              <a:t>Expansion</a:t>
            </a:r>
          </a:p>
          <a:p>
            <a:pPr marL="342900" indent="-342900">
              <a:buAutoNum type="arabicPeriod"/>
            </a:pPr>
            <a:r>
              <a:rPr lang="en-US" b="1" dirty="0">
                <a:solidFill>
                  <a:srgbClr val="0C5449"/>
                </a:solidFill>
                <a:ea typeface="Calibri"/>
                <a:cs typeface="Calibri"/>
              </a:rPr>
              <a:t>Health Equity and Justice</a:t>
            </a:r>
          </a:p>
          <a:p>
            <a:pPr marL="342900" indent="-342900">
              <a:buAutoNum type="arabicPeriod"/>
            </a:pPr>
            <a:r>
              <a:rPr lang="en-US" b="1" dirty="0">
                <a:solidFill>
                  <a:srgbClr val="0C5449"/>
                </a:solidFill>
                <a:ea typeface="Calibri"/>
                <a:cs typeface="Calibri"/>
              </a:rPr>
              <a:t>Disability Access</a:t>
            </a:r>
          </a:p>
          <a:p>
            <a:pPr marL="342900" indent="-342900">
              <a:buAutoNum type="arabicPeriod"/>
            </a:pPr>
            <a:r>
              <a:rPr lang="en-US" b="1" dirty="0">
                <a:solidFill>
                  <a:srgbClr val="0C5449"/>
                </a:solidFill>
                <a:ea typeface="Calibri"/>
                <a:cs typeface="Calibri"/>
              </a:rPr>
              <a:t>Safety Net Providers</a:t>
            </a:r>
          </a:p>
          <a:p>
            <a:pPr marL="342900" indent="-342900">
              <a:buAutoNum type="arabicPeriod"/>
            </a:pPr>
            <a:r>
              <a:rPr lang="en-US" b="1" dirty="0">
                <a:solidFill>
                  <a:srgbClr val="0C5449"/>
                </a:solidFill>
                <a:ea typeface="Calibri"/>
                <a:cs typeface="Calibri"/>
              </a:rPr>
              <a:t>Trauma Informed Care</a:t>
            </a:r>
          </a:p>
          <a:p>
            <a:pPr marL="342900" indent="-342900">
              <a:buAutoNum type="arabicPeriod"/>
            </a:pPr>
            <a:r>
              <a:rPr lang="en-US" b="1" dirty="0">
                <a:solidFill>
                  <a:srgbClr val="0C5449"/>
                </a:solidFill>
                <a:ea typeface="Calibri"/>
                <a:cs typeface="Calibri"/>
              </a:rPr>
              <a:t>Opioid Use Disorder</a:t>
            </a:r>
          </a:p>
          <a:p>
            <a:pPr marL="342900" indent="-342900">
              <a:buAutoNum type="arabicPeriod"/>
            </a:pPr>
            <a:r>
              <a:rPr lang="en-US" b="1" dirty="0">
                <a:solidFill>
                  <a:srgbClr val="0C5449"/>
                </a:solidFill>
                <a:ea typeface="Calibri"/>
                <a:cs typeface="Calibri"/>
              </a:rPr>
              <a:t>Primary Care Deserts</a:t>
            </a:r>
          </a:p>
          <a:p>
            <a:pPr marL="342900" indent="-342900">
              <a:buAutoNum type="arabicPeriod"/>
            </a:pPr>
            <a:r>
              <a:rPr lang="en-US" b="1" dirty="0">
                <a:solidFill>
                  <a:srgbClr val="0C5449"/>
                </a:solidFill>
                <a:ea typeface="Calibri"/>
                <a:cs typeface="Calibri"/>
              </a:rPr>
              <a:t>Long Term Servicing and Medicaid Funding</a:t>
            </a:r>
          </a:p>
          <a:p>
            <a:pPr marL="342900" indent="-342900">
              <a:buAutoNum type="arabicPeriod"/>
            </a:pPr>
            <a:r>
              <a:rPr lang="en-US" b="1" dirty="0">
                <a:solidFill>
                  <a:srgbClr val="0C5449"/>
                </a:solidFill>
                <a:ea typeface="Calibri"/>
                <a:cs typeface="Calibri"/>
              </a:rPr>
              <a:t>Medicaid Unwinding</a:t>
            </a:r>
          </a:p>
          <a:p>
            <a:pPr marL="342900" indent="-342900">
              <a:buAutoNum type="arabicPeriod"/>
            </a:pPr>
            <a:r>
              <a:rPr lang="en-US" b="1" dirty="0">
                <a:solidFill>
                  <a:srgbClr val="0C5449"/>
                </a:solidFill>
                <a:ea typeface="Calibri"/>
                <a:cs typeface="Calibri"/>
              </a:rPr>
              <a:t>Medicaid Home and Community-Based Waivers</a:t>
            </a:r>
          </a:p>
        </p:txBody>
      </p:sp>
      <p:sp>
        <p:nvSpPr>
          <p:cNvPr id="28" name="TextBox 27">
            <a:extLst>
              <a:ext uri="{FF2B5EF4-FFF2-40B4-BE49-F238E27FC236}">
                <a16:creationId xmlns:a16="http://schemas.microsoft.com/office/drawing/2014/main" id="{CA9F3CB1-707C-55C2-FE6D-DE7A519D8680}"/>
              </a:ext>
            </a:extLst>
          </p:cNvPr>
          <p:cNvSpPr txBox="1"/>
          <p:nvPr/>
        </p:nvSpPr>
        <p:spPr>
          <a:xfrm>
            <a:off x="5966013" y="1777096"/>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C5449"/>
                </a:solidFill>
                <a:cs typeface="Calibri"/>
              </a:rPr>
              <a:t>Analytic Bureaucracies</a:t>
            </a:r>
          </a:p>
          <a:p>
            <a:pPr marL="285750" indent="-285750">
              <a:buFont typeface="Arial"/>
              <a:buChar char="•"/>
            </a:pPr>
            <a:r>
              <a:rPr lang="en-US">
                <a:solidFill>
                  <a:srgbClr val="0C5449"/>
                </a:solidFill>
                <a:cs typeface="Calibri"/>
              </a:rPr>
              <a:t>Appropriations Process</a:t>
            </a:r>
            <a:endParaRPr lang="en-US">
              <a:solidFill>
                <a:srgbClr val="0C5449"/>
              </a:solidFill>
              <a:ea typeface="Calibri"/>
              <a:cs typeface="Calibri"/>
            </a:endParaRPr>
          </a:p>
          <a:p>
            <a:pPr marL="285750" indent="-285750">
              <a:buFont typeface="Arial"/>
              <a:buChar char="•"/>
            </a:pPr>
            <a:r>
              <a:rPr lang="en-US">
                <a:solidFill>
                  <a:srgbClr val="0C5449"/>
                </a:solidFill>
                <a:cs typeface="Calibri"/>
              </a:rPr>
              <a:t>Committees</a:t>
            </a:r>
            <a:endParaRPr lang="en-US">
              <a:solidFill>
                <a:srgbClr val="0C5449"/>
              </a:solidFill>
              <a:ea typeface="Calibri"/>
              <a:cs typeface="Calibri"/>
            </a:endParaRPr>
          </a:p>
          <a:p>
            <a:pPr marL="285750" indent="-285750">
              <a:buFont typeface="Arial"/>
              <a:buChar char="•"/>
            </a:pPr>
            <a:r>
              <a:rPr lang="en-US">
                <a:solidFill>
                  <a:srgbClr val="0C5449"/>
                </a:solidFill>
                <a:cs typeface="Calibri"/>
              </a:rPr>
              <a:t>Admin Rule Review</a:t>
            </a:r>
            <a:endParaRPr lang="en-US">
              <a:solidFill>
                <a:srgbClr val="0C5449"/>
              </a:solidFill>
              <a:ea typeface="Calibri"/>
              <a:cs typeface="Calibri"/>
            </a:endParaRPr>
          </a:p>
          <a:p>
            <a:pPr marL="285750" indent="-285750">
              <a:buFont typeface="Arial"/>
              <a:buChar char="•"/>
            </a:pPr>
            <a:r>
              <a:rPr lang="en-US">
                <a:solidFill>
                  <a:srgbClr val="0C5449"/>
                </a:solidFill>
                <a:cs typeface="Calibri"/>
              </a:rPr>
              <a:t>Advice and Consent</a:t>
            </a:r>
            <a:endParaRPr lang="en-US">
              <a:solidFill>
                <a:srgbClr val="0C5449"/>
              </a:solidFill>
              <a:ea typeface="Calibri"/>
              <a:cs typeface="Calibri"/>
            </a:endParaRPr>
          </a:p>
          <a:p>
            <a:pPr marL="285750" indent="-285750">
              <a:buFont typeface="Arial"/>
              <a:buChar char="•"/>
            </a:pPr>
            <a:r>
              <a:rPr lang="en-US">
                <a:solidFill>
                  <a:srgbClr val="0C5449"/>
                </a:solidFill>
                <a:cs typeface="Calibri"/>
              </a:rPr>
              <a:t>Monitoring Contracts</a:t>
            </a:r>
            <a:endParaRPr lang="en-US">
              <a:solidFill>
                <a:srgbClr val="0C5449"/>
              </a:solidFill>
              <a:ea typeface="Calibri"/>
              <a:cs typeface="Calibri"/>
            </a:endParaRPr>
          </a:p>
        </p:txBody>
      </p:sp>
    </p:spTree>
    <p:extLst>
      <p:ext uri="{BB962C8B-B14F-4D97-AF65-F5344CB8AC3E}">
        <p14:creationId xmlns:p14="http://schemas.microsoft.com/office/powerpoint/2010/main" val="36171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p:txBody>
          <a:bodyPr/>
          <a:lstStyle/>
          <a:p>
            <a:r>
              <a:rPr lang="en-US" dirty="0">
                <a:solidFill>
                  <a:srgbClr val="0C5449"/>
                </a:solidFill>
              </a:rPr>
              <a:t>Q&amp;A</a:t>
            </a:r>
            <a:endParaRPr lang="en-US" dirty="0">
              <a:solidFill>
                <a:srgbClr val="0C5449"/>
              </a:solidFill>
              <a:cs typeface="Calibri Light"/>
            </a:endParaRPr>
          </a:p>
        </p:txBody>
      </p:sp>
      <p:grpSp>
        <p:nvGrpSpPr>
          <p:cNvPr id="16" name="Group 15">
            <a:extLst>
              <a:ext uri="{FF2B5EF4-FFF2-40B4-BE49-F238E27FC236}">
                <a16:creationId xmlns:a16="http://schemas.microsoft.com/office/drawing/2014/main" id="{F6E99CED-05D2-4B6C-A1CB-1A8DE3A4F352}"/>
              </a:ext>
            </a:extLst>
          </p:cNvPr>
          <p:cNvGrpSpPr/>
          <p:nvPr/>
        </p:nvGrpSpPr>
        <p:grpSpPr>
          <a:xfrm>
            <a:off x="-3523005" y="-1148812"/>
            <a:ext cx="18682197" cy="7558382"/>
            <a:chOff x="-3523005" y="-1148812"/>
            <a:chExt cx="18682197" cy="7558382"/>
          </a:xfrm>
        </p:grpSpPr>
        <p:sp>
          <p:nvSpPr>
            <p:cNvPr id="4" name="Rectangle 3">
              <a:extLst>
                <a:ext uri="{FF2B5EF4-FFF2-40B4-BE49-F238E27FC236}">
                  <a16:creationId xmlns:a16="http://schemas.microsoft.com/office/drawing/2014/main" id="{E8B9F9CA-E58B-4471-8C07-6F5C9EB758B1}"/>
                </a:ext>
              </a:extLst>
            </p:cNvPr>
            <p:cNvSpPr/>
            <p:nvPr/>
          </p:nvSpPr>
          <p:spPr>
            <a:xfrm rot="20922627">
              <a:off x="-3523005" y="-1148812"/>
              <a:ext cx="13619303" cy="2297623"/>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E54C18-FE25-48B6-BCC1-1B8B17411C5E}"/>
                </a:ext>
              </a:extLst>
            </p:cNvPr>
            <p:cNvSpPr/>
            <p:nvPr/>
          </p:nvSpPr>
          <p:spPr>
            <a:xfrm rot="667947">
              <a:off x="4586133" y="-834856"/>
              <a:ext cx="10573059" cy="1738360"/>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137816E9-E999-4A43-8820-DD76A3C6370B}"/>
                </a:ext>
              </a:extLst>
            </p:cNvPr>
            <p:cNvPicPr>
              <a:picLocks noChangeAspect="1"/>
            </p:cNvPicPr>
            <p:nvPr/>
          </p:nvPicPr>
          <p:blipFill>
            <a:blip r:embed="rId2"/>
            <a:stretch>
              <a:fillRect/>
            </a:stretch>
          </p:blipFill>
          <p:spPr>
            <a:xfrm>
              <a:off x="173537" y="4922475"/>
              <a:ext cx="1316268" cy="1487095"/>
            </a:xfrm>
            <a:prstGeom prst="rect">
              <a:avLst/>
            </a:prstGeom>
          </p:spPr>
        </p:pic>
        <p:pic>
          <p:nvPicPr>
            <p:cNvPr id="15" name="Picture 14" descr="Logo, company name&#10;&#10;Description automatically generated">
              <a:extLst>
                <a:ext uri="{FF2B5EF4-FFF2-40B4-BE49-F238E27FC236}">
                  <a16:creationId xmlns:a16="http://schemas.microsoft.com/office/drawing/2014/main" id="{11BECE31-0469-46AD-A4F5-9265F2CDE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573" y="34324"/>
              <a:ext cx="1428426" cy="998899"/>
            </a:xfrm>
            <a:prstGeom prst="rect">
              <a:avLst/>
            </a:prstGeom>
          </p:spPr>
        </p:pic>
      </p:grpSp>
      <p:grpSp>
        <p:nvGrpSpPr>
          <p:cNvPr id="18" name="Group 17">
            <a:extLst>
              <a:ext uri="{FF2B5EF4-FFF2-40B4-BE49-F238E27FC236}">
                <a16:creationId xmlns:a16="http://schemas.microsoft.com/office/drawing/2014/main" id="{86A9576F-5216-40C5-BFFA-5DBC164376A2}"/>
              </a:ext>
            </a:extLst>
          </p:cNvPr>
          <p:cNvGrpSpPr/>
          <p:nvPr/>
        </p:nvGrpSpPr>
        <p:grpSpPr>
          <a:xfrm>
            <a:off x="0" y="6514850"/>
            <a:ext cx="12192000" cy="343149"/>
            <a:chOff x="0" y="6514850"/>
            <a:chExt cx="12192000" cy="343149"/>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1E65ED-2F91-4F82-BE91-D6F135742223}"/>
                </a:ext>
              </a:extLst>
            </p:cNvPr>
            <p:cNvSpPr txBox="1"/>
            <p:nvPr/>
          </p:nvSpPr>
          <p:spPr>
            <a:xfrm>
              <a:off x="50800" y="6514850"/>
              <a:ext cx="12014200" cy="307777"/>
            </a:xfrm>
            <a:prstGeom prst="rect">
              <a:avLst/>
            </a:prstGeom>
            <a:noFill/>
          </p:spPr>
          <p:txBody>
            <a:bodyPr wrap="square" rtlCol="0">
              <a:spAutoFit/>
            </a:bodyPr>
            <a:lstStyle/>
            <a:p>
              <a:pPr algn="r"/>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Tree>
    <p:extLst>
      <p:ext uri="{BB962C8B-B14F-4D97-AF65-F5344CB8AC3E}">
        <p14:creationId xmlns:p14="http://schemas.microsoft.com/office/powerpoint/2010/main" val="66632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p:txBody>
          <a:bodyPr/>
          <a:lstStyle/>
          <a:p>
            <a:r>
              <a:rPr lang="en-US">
                <a:solidFill>
                  <a:srgbClr val="00594F"/>
                </a:solidFill>
              </a:rPr>
              <a:t>Thank you!</a:t>
            </a: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p:txBody>
          <a:bodyPr vert="horz" lIns="91440" tIns="45720" rIns="91440" bIns="45720" rtlCol="0" anchor="t">
            <a:normAutofit fontScale="70000" lnSpcReduction="20000"/>
          </a:bodyPr>
          <a:lstStyle/>
          <a:p>
            <a:r>
              <a:rPr lang="en-US">
                <a:solidFill>
                  <a:srgbClr val="00594F"/>
                </a:solidFill>
                <a:latin typeface="Calibri"/>
                <a:cs typeface="Times New Roman"/>
              </a:rPr>
              <a:t>For more information, contact:</a:t>
            </a:r>
          </a:p>
          <a:p>
            <a:endParaRPr lang="en-US">
              <a:solidFill>
                <a:srgbClr val="00594F"/>
              </a:solidFill>
              <a:latin typeface="Calibri"/>
              <a:cs typeface="Times New Roman" panose="02020603050405020304" pitchFamily="18" charset="0"/>
            </a:endParaRPr>
          </a:p>
          <a:p>
            <a:r>
              <a:rPr lang="en-US">
                <a:solidFill>
                  <a:srgbClr val="00594F"/>
                </a:solidFill>
                <a:latin typeface="Calibri"/>
                <a:cs typeface="Times New Roman"/>
              </a:rPr>
              <a:t>Ben Eikey, </a:t>
            </a:r>
            <a:r>
              <a:rPr lang="en-US">
                <a:solidFill>
                  <a:srgbClr val="00594F"/>
                </a:solidFill>
                <a:latin typeface="Calibri"/>
                <a:cs typeface="Times New Roman"/>
                <a:hlinkClick r:id="rId2"/>
              </a:rPr>
              <a:t>Benjamin.Eikey@wayne.edu</a:t>
            </a:r>
            <a:endParaRPr lang="en-US">
              <a:solidFill>
                <a:srgbClr val="00594F"/>
              </a:solidFill>
              <a:latin typeface="Calibri"/>
              <a:cs typeface="Times New Roman" panose="02020603050405020304" pitchFamily="18" charset="0"/>
            </a:endParaRPr>
          </a:p>
          <a:p>
            <a:r>
              <a:rPr lang="en-US">
                <a:solidFill>
                  <a:srgbClr val="00594F"/>
                </a:solidFill>
                <a:latin typeface="Calibri"/>
                <a:cs typeface="Times New Roman"/>
              </a:rPr>
              <a:t>State Oversight Resources: </a:t>
            </a:r>
            <a:r>
              <a:rPr lang="en-US">
                <a:ea typeface="+mn-lt"/>
                <a:cs typeface="+mn-lt"/>
                <a:hlinkClick r:id="rId3"/>
              </a:rPr>
              <a:t>https://www.levin-center.org/state-lawmakers/state-oversight-resources/</a:t>
            </a:r>
            <a:endParaRPr lang="en-US">
              <a:solidFill>
                <a:srgbClr val="00594F"/>
              </a:solidFill>
              <a:ea typeface="+mn-lt"/>
              <a:cs typeface="Times New Roman" panose="02020603050405020304" pitchFamily="18" charset="0"/>
            </a:endParaRPr>
          </a:p>
          <a:p>
            <a:r>
              <a:rPr lang="en-US">
                <a:solidFill>
                  <a:srgbClr val="0C5449"/>
                </a:solidFill>
                <a:latin typeface="Calibri"/>
                <a:cs typeface="Calibri"/>
              </a:rPr>
              <a:t>State Oversight Workshops:</a:t>
            </a:r>
            <a:r>
              <a:rPr lang="en-US">
                <a:solidFill>
                  <a:srgbClr val="000000"/>
                </a:solidFill>
                <a:latin typeface="Calibri"/>
                <a:cs typeface="Calibri"/>
              </a:rPr>
              <a:t> </a:t>
            </a:r>
            <a:r>
              <a:rPr lang="en-US">
                <a:ea typeface="+mn-lt"/>
                <a:cs typeface="+mn-lt"/>
                <a:hlinkClick r:id="rId4"/>
              </a:rPr>
              <a:t>https://www.levin-center.org/state-lawmakers/oversight-workshops/</a:t>
            </a:r>
            <a:r>
              <a:rPr lang="en-US">
                <a:ea typeface="+mn-lt"/>
                <a:cs typeface="+mn-lt"/>
              </a:rPr>
              <a:t> </a:t>
            </a:r>
            <a:endParaRPr lang="en-US">
              <a:solidFill>
                <a:srgbClr val="000000"/>
              </a:solidFill>
              <a:latin typeface="Calibri"/>
              <a:cs typeface="Calibri"/>
            </a:endParaRPr>
          </a:p>
        </p:txBody>
      </p:sp>
      <p:grpSp>
        <p:nvGrpSpPr>
          <p:cNvPr id="16" name="Group 15">
            <a:extLst>
              <a:ext uri="{FF2B5EF4-FFF2-40B4-BE49-F238E27FC236}">
                <a16:creationId xmlns:a16="http://schemas.microsoft.com/office/drawing/2014/main" id="{F6E99CED-05D2-4B6C-A1CB-1A8DE3A4F352}"/>
              </a:ext>
            </a:extLst>
          </p:cNvPr>
          <p:cNvGrpSpPr/>
          <p:nvPr/>
        </p:nvGrpSpPr>
        <p:grpSpPr>
          <a:xfrm>
            <a:off x="-3523005" y="-1148812"/>
            <a:ext cx="18682197" cy="7558382"/>
            <a:chOff x="-3523005" y="-1148812"/>
            <a:chExt cx="18682197" cy="7558382"/>
          </a:xfrm>
        </p:grpSpPr>
        <p:sp>
          <p:nvSpPr>
            <p:cNvPr id="4" name="Rectangle 3">
              <a:extLst>
                <a:ext uri="{FF2B5EF4-FFF2-40B4-BE49-F238E27FC236}">
                  <a16:creationId xmlns:a16="http://schemas.microsoft.com/office/drawing/2014/main" id="{E8B9F9CA-E58B-4471-8C07-6F5C9EB758B1}"/>
                </a:ext>
              </a:extLst>
            </p:cNvPr>
            <p:cNvSpPr/>
            <p:nvPr/>
          </p:nvSpPr>
          <p:spPr>
            <a:xfrm rot="20922627">
              <a:off x="-3523005" y="-1148812"/>
              <a:ext cx="13619303" cy="2297623"/>
            </a:xfrm>
            <a:prstGeom prst="rect">
              <a:avLst/>
            </a:prstGeom>
            <a:solidFill>
              <a:srgbClr val="00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E54C18-FE25-48B6-BCC1-1B8B17411C5E}"/>
                </a:ext>
              </a:extLst>
            </p:cNvPr>
            <p:cNvSpPr/>
            <p:nvPr/>
          </p:nvSpPr>
          <p:spPr>
            <a:xfrm rot="667947">
              <a:off x="4586133" y="-834856"/>
              <a:ext cx="10573059" cy="1738360"/>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137816E9-E999-4A43-8820-DD76A3C6370B}"/>
                </a:ext>
              </a:extLst>
            </p:cNvPr>
            <p:cNvPicPr>
              <a:picLocks noChangeAspect="1"/>
            </p:cNvPicPr>
            <p:nvPr/>
          </p:nvPicPr>
          <p:blipFill>
            <a:blip r:embed="rId5"/>
            <a:stretch>
              <a:fillRect/>
            </a:stretch>
          </p:blipFill>
          <p:spPr>
            <a:xfrm>
              <a:off x="173537" y="4922475"/>
              <a:ext cx="1316268" cy="1487095"/>
            </a:xfrm>
            <a:prstGeom prst="rect">
              <a:avLst/>
            </a:prstGeom>
          </p:spPr>
        </p:pic>
        <p:pic>
          <p:nvPicPr>
            <p:cNvPr id="15" name="Picture 14" descr="Logo, company name&#10;&#10;Description automatically generated">
              <a:extLst>
                <a:ext uri="{FF2B5EF4-FFF2-40B4-BE49-F238E27FC236}">
                  <a16:creationId xmlns:a16="http://schemas.microsoft.com/office/drawing/2014/main" id="{11BECE31-0469-46AD-A4F5-9265F2CDE8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3573" y="34324"/>
              <a:ext cx="1428426" cy="998899"/>
            </a:xfrm>
            <a:prstGeom prst="rect">
              <a:avLst/>
            </a:prstGeom>
          </p:spPr>
        </p:pic>
      </p:grpSp>
      <p:grpSp>
        <p:nvGrpSpPr>
          <p:cNvPr id="18" name="Group 17">
            <a:extLst>
              <a:ext uri="{FF2B5EF4-FFF2-40B4-BE49-F238E27FC236}">
                <a16:creationId xmlns:a16="http://schemas.microsoft.com/office/drawing/2014/main" id="{86A9576F-5216-40C5-BFFA-5DBC164376A2}"/>
              </a:ext>
            </a:extLst>
          </p:cNvPr>
          <p:cNvGrpSpPr/>
          <p:nvPr/>
        </p:nvGrpSpPr>
        <p:grpSpPr>
          <a:xfrm>
            <a:off x="0" y="6514850"/>
            <a:ext cx="12192000" cy="343149"/>
            <a:chOff x="0" y="6514850"/>
            <a:chExt cx="12192000" cy="343149"/>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1E65ED-2F91-4F82-BE91-D6F135742223}"/>
                </a:ext>
              </a:extLst>
            </p:cNvPr>
            <p:cNvSpPr txBox="1"/>
            <p:nvPr/>
          </p:nvSpPr>
          <p:spPr>
            <a:xfrm>
              <a:off x="50800" y="6514850"/>
              <a:ext cx="12014200" cy="307777"/>
            </a:xfrm>
            <a:prstGeom prst="rect">
              <a:avLst/>
            </a:prstGeom>
            <a:noFill/>
          </p:spPr>
          <p:txBody>
            <a:bodyPr wrap="square" rtlCol="0">
              <a:spAutoFit/>
            </a:bodyPr>
            <a:lstStyle/>
            <a:p>
              <a:pPr algn="r"/>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Tree>
    <p:extLst>
      <p:ext uri="{BB962C8B-B14F-4D97-AF65-F5344CB8AC3E}">
        <p14:creationId xmlns:p14="http://schemas.microsoft.com/office/powerpoint/2010/main" val="110498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670974"/>
            <a:ext cx="12192000" cy="781577"/>
          </a:xfrm>
        </p:spPr>
        <p:txBody>
          <a:bodyPr>
            <a:normAutofit/>
          </a:bodyPr>
          <a:lstStyle/>
          <a:p>
            <a:r>
              <a:rPr lang="en-US" sz="4000" b="1">
                <a:solidFill>
                  <a:srgbClr val="00594F"/>
                </a:solidFill>
              </a:rPr>
              <a:t>Agenda</a:t>
            </a:r>
            <a:endParaRPr lang="en-US"/>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369596" y="1521697"/>
            <a:ext cx="11446055" cy="4080929"/>
          </a:xfrm>
        </p:spPr>
        <p:txBody>
          <a:bodyPr vert="horz" lIns="91440" tIns="45720" rIns="91440" bIns="45720" rtlCol="0" anchor="t">
            <a:normAutofit/>
          </a:bodyPr>
          <a:lstStyle/>
          <a:p>
            <a:pPr algn="l"/>
            <a:endParaRPr lang="en-US" sz="3200">
              <a:solidFill>
                <a:srgbClr val="00594F"/>
              </a:solidFill>
              <a:latin typeface="+mj-lt"/>
              <a:cs typeface="Times New Roman"/>
            </a:endParaRPr>
          </a:p>
          <a:p>
            <a:pPr marL="914400" lvl="1" indent="-457200" algn="l">
              <a:buChar char="•"/>
            </a:pPr>
            <a:r>
              <a:rPr lang="en-US" sz="3200" b="1" dirty="0">
                <a:solidFill>
                  <a:srgbClr val="00594F"/>
                </a:solidFill>
                <a:latin typeface="Calibri Light"/>
                <a:cs typeface="Times New Roman"/>
              </a:rPr>
              <a:t>What is Legislative Oversight?</a:t>
            </a:r>
          </a:p>
          <a:p>
            <a:pPr marL="914400" lvl="1" indent="-457200" algn="l">
              <a:buChar char="•"/>
            </a:pPr>
            <a:r>
              <a:rPr lang="en-US" sz="3200" b="1" dirty="0">
                <a:solidFill>
                  <a:srgbClr val="00594F"/>
                </a:solidFill>
                <a:latin typeface="Calibri Light"/>
                <a:cs typeface="Times New Roman"/>
              </a:rPr>
              <a:t>State Oversight Academy Wiki</a:t>
            </a:r>
            <a:endParaRPr lang="en-US" dirty="0"/>
          </a:p>
          <a:p>
            <a:pPr marL="914400" lvl="1" indent="-457200" algn="l">
              <a:buChar char="•"/>
            </a:pPr>
            <a:r>
              <a:rPr lang="en-US" sz="3200" b="1" dirty="0">
                <a:solidFill>
                  <a:srgbClr val="00594F"/>
                </a:solidFill>
                <a:latin typeface="Calibri Light"/>
                <a:cs typeface="Times New Roman"/>
              </a:rPr>
              <a:t>Oversight Topics, Phases of an Investigation</a:t>
            </a:r>
          </a:p>
          <a:p>
            <a:pPr marL="914400" lvl="1" indent="-457200" algn="l">
              <a:buChar char="•"/>
            </a:pPr>
            <a:r>
              <a:rPr lang="en-US" sz="3200" b="1" dirty="0">
                <a:solidFill>
                  <a:srgbClr val="00594F"/>
                </a:solidFill>
                <a:latin typeface="Calibri Light"/>
                <a:cs typeface="Times New Roman"/>
              </a:rPr>
              <a:t>Recommended Best Practices</a:t>
            </a:r>
          </a:p>
          <a:p>
            <a:pPr marL="914400" lvl="1" indent="-457200" algn="l">
              <a:buChar char="•"/>
            </a:pPr>
            <a:r>
              <a:rPr lang="en-US" sz="3200" b="1" dirty="0">
                <a:solidFill>
                  <a:srgbClr val="00594F"/>
                </a:solidFill>
                <a:latin typeface="Calibri Light"/>
                <a:cs typeface="Times New Roman"/>
              </a:rPr>
              <a:t>Crafting a Medicaid Oversight Plan</a:t>
            </a:r>
          </a:p>
          <a:p>
            <a:pPr marL="914400" lvl="1" indent="-457200" algn="l">
              <a:buChar char="•"/>
            </a:pPr>
            <a:r>
              <a:rPr lang="en-US" sz="3200" b="1" dirty="0">
                <a:solidFill>
                  <a:srgbClr val="00594F"/>
                </a:solidFill>
                <a:latin typeface="Calibri Light"/>
                <a:cs typeface="Times New Roman"/>
              </a:rPr>
              <a:t>Oversight Scenario</a:t>
            </a: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Tree>
    <p:extLst>
      <p:ext uri="{BB962C8B-B14F-4D97-AF65-F5344CB8AC3E}">
        <p14:creationId xmlns:p14="http://schemas.microsoft.com/office/powerpoint/2010/main" val="55812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1110030"/>
            <a:ext cx="12192000" cy="781577"/>
          </a:xfrm>
        </p:spPr>
        <p:txBody>
          <a:bodyPr>
            <a:normAutofit fontScale="90000"/>
          </a:bodyPr>
          <a:lstStyle/>
          <a:p>
            <a:r>
              <a:rPr lang="en-US" sz="4400" b="1">
                <a:solidFill>
                  <a:srgbClr val="00594F"/>
                </a:solidFill>
              </a:rPr>
              <a:t>What is Legislative Oversight?</a:t>
            </a:r>
            <a:br>
              <a:rPr lang="en-US" sz="4400" b="1">
                <a:solidFill>
                  <a:srgbClr val="00594F"/>
                </a:solidFill>
              </a:rPr>
            </a:br>
            <a:br>
              <a:rPr lang="en-US" sz="4000" b="1">
                <a:solidFill>
                  <a:srgbClr val="00594F"/>
                </a:solidFill>
              </a:rPr>
            </a:br>
            <a:r>
              <a:rPr lang="en-US" sz="4000" b="1">
                <a:solidFill>
                  <a:srgbClr val="00594F"/>
                </a:solidFill>
              </a:rPr>
              <a:t>The “eyes and voice” of the people</a:t>
            </a:r>
            <a:br>
              <a:rPr lang="en-US" sz="4000" b="1">
                <a:solidFill>
                  <a:srgbClr val="00594F"/>
                </a:solidFill>
              </a:rPr>
            </a:br>
            <a:endParaRPr lang="en-US" sz="2000">
              <a:solidFill>
                <a:srgbClr val="00594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874643" y="2078798"/>
            <a:ext cx="10241032" cy="2628067"/>
          </a:xfrm>
        </p:spPr>
        <p:txBody>
          <a:bodyPr vert="horz" lIns="91440" tIns="45720" rIns="91440" bIns="45720" rtlCol="0" anchor="t">
            <a:normAutofit/>
          </a:bodyPr>
          <a:lstStyle/>
          <a:p>
            <a:pPr algn="l"/>
            <a:r>
              <a:rPr lang="en-US" sz="3200">
                <a:solidFill>
                  <a:srgbClr val="0C5449"/>
                </a:solidFill>
                <a:latin typeface="+mj-lt"/>
                <a:cs typeface="Times New Roman"/>
              </a:rPr>
              <a:t>“It is the proper duty of a representative body to look diligently into every affair of government and to talk much about what it sees. It is meant to be the eyes and the voice, and to embody the wisdom and will of its constituents.”</a:t>
            </a:r>
          </a:p>
          <a:p>
            <a:pPr algn="l"/>
            <a:r>
              <a:rPr lang="en-US" sz="3200">
                <a:solidFill>
                  <a:srgbClr val="0C5449"/>
                </a:solidFill>
                <a:latin typeface="+mj-lt"/>
                <a:cs typeface="Times New Roman"/>
              </a:rPr>
              <a:t>	-- United States Supreme Court</a:t>
            </a:r>
            <a:r>
              <a:rPr lang="en-US" sz="3200" baseline="30000">
                <a:solidFill>
                  <a:srgbClr val="0C5449"/>
                </a:solidFill>
                <a:latin typeface="+mj-lt"/>
                <a:cs typeface="Times New Roman"/>
              </a:rPr>
              <a:t>1</a:t>
            </a:r>
          </a:p>
          <a:p>
            <a:pPr algn="l"/>
            <a:endParaRPr lang="en-US">
              <a:solidFill>
                <a:srgbClr val="00594F"/>
              </a:solidFill>
              <a:latin typeface="+mj-lt"/>
              <a:cs typeface="Times New Roman"/>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4" name="TextBox 3">
            <a:extLst>
              <a:ext uri="{FF2B5EF4-FFF2-40B4-BE49-F238E27FC236}">
                <a16:creationId xmlns:a16="http://schemas.microsoft.com/office/drawing/2014/main" id="{0B2848F5-AF01-A756-A631-6554A2C89C91}"/>
              </a:ext>
            </a:extLst>
          </p:cNvPr>
          <p:cNvSpPr txBox="1"/>
          <p:nvPr/>
        </p:nvSpPr>
        <p:spPr>
          <a:xfrm>
            <a:off x="1419225" y="5657217"/>
            <a:ext cx="8639175" cy="923330"/>
          </a:xfrm>
          <a:prstGeom prst="rect">
            <a:avLst/>
          </a:prstGeom>
          <a:noFill/>
        </p:spPr>
        <p:txBody>
          <a:bodyPr wrap="square" lIns="91440" tIns="45720" rIns="91440" bIns="45720" rtlCol="0" anchor="t">
            <a:spAutoFit/>
          </a:bodyPr>
          <a:lstStyle/>
          <a:p>
            <a:r>
              <a:rPr lang="en-US" sz="1800">
                <a:solidFill>
                  <a:srgbClr val="0C5449"/>
                </a:solidFill>
                <a:effectLst/>
                <a:latin typeface="Times New Roman"/>
                <a:ea typeface="Arial" panose="020B0604020202020204" pitchFamily="34" charset="0"/>
                <a:cs typeface="Times New Roman (Body CS)"/>
              </a:rPr>
              <a:t>---------------------</a:t>
            </a:r>
          </a:p>
          <a:p>
            <a:r>
              <a:rPr lang="en-US" sz="1800" baseline="30000">
                <a:solidFill>
                  <a:srgbClr val="0C5449"/>
                </a:solidFill>
                <a:effectLst/>
                <a:latin typeface="Times New Roman"/>
                <a:ea typeface="Arial" panose="020B0604020202020204" pitchFamily="34" charset="0"/>
                <a:cs typeface="Times New Roman (Body CS)"/>
              </a:rPr>
              <a:t>1 </a:t>
            </a:r>
            <a:r>
              <a:rPr lang="en-US" sz="1800" i="1">
                <a:solidFill>
                  <a:srgbClr val="0C5449"/>
                </a:solidFill>
                <a:effectLst/>
                <a:latin typeface="Times New Roman"/>
                <a:ea typeface="Arial" panose="020B0604020202020204" pitchFamily="34" charset="0"/>
                <a:cs typeface="Times New Roman (Body CS)"/>
              </a:rPr>
              <a:t>Trump v. Mazars USA, LLP</a:t>
            </a:r>
            <a:r>
              <a:rPr lang="en-US" sz="1800">
                <a:solidFill>
                  <a:srgbClr val="0C5449"/>
                </a:solidFill>
                <a:effectLst/>
                <a:latin typeface="Times New Roman"/>
                <a:ea typeface="Arial" panose="020B0604020202020204" pitchFamily="34" charset="0"/>
                <a:cs typeface="Times New Roman (Body CS)"/>
              </a:rPr>
              <a:t>, 140 </a:t>
            </a:r>
            <a:r>
              <a:rPr lang="en-US" sz="1800" err="1">
                <a:solidFill>
                  <a:srgbClr val="0C5449"/>
                </a:solidFill>
                <a:effectLst/>
                <a:latin typeface="Times New Roman"/>
                <a:ea typeface="Arial" panose="020B0604020202020204" pitchFamily="34" charset="0"/>
                <a:cs typeface="Times New Roman (Body CS)"/>
              </a:rPr>
              <a:t>S.Ct</a:t>
            </a:r>
            <a:r>
              <a:rPr lang="en-US" sz="1800">
                <a:solidFill>
                  <a:srgbClr val="0C5449"/>
                </a:solidFill>
                <a:effectLst/>
                <a:latin typeface="Times New Roman"/>
                <a:ea typeface="Arial" panose="020B0604020202020204" pitchFamily="34" charset="0"/>
                <a:cs typeface="Times New Roman (Body CS)"/>
              </a:rPr>
              <a:t>. 2019, 2031 (2020), citing </a:t>
            </a:r>
            <a:r>
              <a:rPr lang="en-US" sz="1800" i="1">
                <a:solidFill>
                  <a:srgbClr val="0C5449"/>
                </a:solidFill>
                <a:effectLst/>
                <a:latin typeface="Times New Roman"/>
                <a:ea typeface="Arial" panose="020B0604020202020204" pitchFamily="34" charset="0"/>
                <a:cs typeface="Times New Roman (Body CS)"/>
              </a:rPr>
              <a:t>United States v. </a:t>
            </a:r>
            <a:r>
              <a:rPr lang="en-US" sz="1800" i="1" err="1">
                <a:solidFill>
                  <a:srgbClr val="0C5449"/>
                </a:solidFill>
                <a:effectLst/>
                <a:latin typeface="Times New Roman"/>
                <a:ea typeface="Arial" panose="020B0604020202020204" pitchFamily="34" charset="0"/>
                <a:cs typeface="Times New Roman (Body CS)"/>
              </a:rPr>
              <a:t>Rumely</a:t>
            </a:r>
            <a:r>
              <a:rPr lang="en-US" sz="1800">
                <a:solidFill>
                  <a:srgbClr val="0C5449"/>
                </a:solidFill>
                <a:effectLst/>
                <a:latin typeface="Times New Roman"/>
                <a:ea typeface="Arial" panose="020B0604020202020204" pitchFamily="34" charset="0"/>
                <a:cs typeface="Times New Roman (Body CS)"/>
              </a:rPr>
              <a:t>, 345 U. S. 41, 43 (1953).</a:t>
            </a:r>
            <a:r>
              <a:rPr lang="en-US">
                <a:solidFill>
                  <a:srgbClr val="0C5449"/>
                </a:solidFill>
                <a:latin typeface="Times New Roman"/>
                <a:ea typeface="Arial" panose="020B0604020202020204" pitchFamily="34" charset="0"/>
                <a:cs typeface="Times New Roman (Body CS)"/>
              </a:rPr>
              <a:t> </a:t>
            </a:r>
            <a:endParaRPr lang="en-US"/>
          </a:p>
        </p:txBody>
      </p:sp>
    </p:spTree>
    <p:extLst>
      <p:ext uri="{BB962C8B-B14F-4D97-AF65-F5344CB8AC3E}">
        <p14:creationId xmlns:p14="http://schemas.microsoft.com/office/powerpoint/2010/main" val="75579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1110030"/>
            <a:ext cx="12192000" cy="781577"/>
          </a:xfrm>
        </p:spPr>
        <p:txBody>
          <a:bodyPr>
            <a:normAutofit fontScale="90000"/>
          </a:bodyPr>
          <a:lstStyle/>
          <a:p>
            <a:r>
              <a:rPr lang="en-US" sz="4400" b="1">
                <a:solidFill>
                  <a:srgbClr val="00594F"/>
                </a:solidFill>
              </a:rPr>
              <a:t>Cycle of Accountability</a:t>
            </a:r>
            <a:br>
              <a:rPr lang="en-US" sz="4400" b="1">
                <a:solidFill>
                  <a:srgbClr val="00594F"/>
                </a:solidFill>
              </a:rPr>
            </a:br>
            <a:br>
              <a:rPr lang="en-US" sz="4000" b="1">
                <a:solidFill>
                  <a:srgbClr val="00594F"/>
                </a:solidFill>
              </a:rPr>
            </a:br>
            <a:br>
              <a:rPr lang="en-US" sz="4000" b="1">
                <a:solidFill>
                  <a:srgbClr val="00594F"/>
                </a:solidFill>
              </a:rPr>
            </a:br>
            <a:endParaRPr lang="en-US" sz="2000">
              <a:solidFill>
                <a:srgbClr val="00594F"/>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pic>
        <p:nvPicPr>
          <p:cNvPr id="19" name="Picture 18" descr="A picture containing diagram&#10;&#10;Description automatically generated">
            <a:extLst>
              <a:ext uri="{FF2B5EF4-FFF2-40B4-BE49-F238E27FC236}">
                <a16:creationId xmlns:a16="http://schemas.microsoft.com/office/drawing/2014/main" id="{49430BF3-5B85-FAAC-042C-24040D752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284" y="564226"/>
            <a:ext cx="6873432" cy="5836083"/>
          </a:xfrm>
          <a:prstGeom prst="rect">
            <a:avLst/>
          </a:prstGeom>
        </p:spPr>
      </p:pic>
      <p:sp>
        <p:nvSpPr>
          <p:cNvPr id="20" name="TextBox 19">
            <a:extLst>
              <a:ext uri="{FF2B5EF4-FFF2-40B4-BE49-F238E27FC236}">
                <a16:creationId xmlns:a16="http://schemas.microsoft.com/office/drawing/2014/main" id="{848F6B5E-86B6-67F7-D93E-D305D5F5ED6A}"/>
              </a:ext>
            </a:extLst>
          </p:cNvPr>
          <p:cNvSpPr txBox="1"/>
          <p:nvPr/>
        </p:nvSpPr>
        <p:spPr>
          <a:xfrm>
            <a:off x="4705165" y="3151574"/>
            <a:ext cx="2894120" cy="707886"/>
          </a:xfrm>
          <a:prstGeom prst="rect">
            <a:avLst/>
          </a:prstGeom>
          <a:noFill/>
        </p:spPr>
        <p:txBody>
          <a:bodyPr wrap="square" rtlCol="0">
            <a:spAutoFit/>
          </a:bodyPr>
          <a:lstStyle/>
          <a:p>
            <a:pPr algn="ctr"/>
            <a:r>
              <a:rPr lang="en-US" sz="2000"/>
              <a:t>Eyes and Voice of</a:t>
            </a:r>
          </a:p>
          <a:p>
            <a:pPr algn="ctr"/>
            <a:r>
              <a:rPr lang="en-US" sz="2000"/>
              <a:t>the People</a:t>
            </a:r>
          </a:p>
        </p:txBody>
      </p:sp>
    </p:spTree>
    <p:extLst>
      <p:ext uri="{BB962C8B-B14F-4D97-AF65-F5344CB8AC3E}">
        <p14:creationId xmlns:p14="http://schemas.microsoft.com/office/powerpoint/2010/main" val="22563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1110030"/>
            <a:ext cx="12192000" cy="781577"/>
          </a:xfrm>
        </p:spPr>
        <p:txBody>
          <a:bodyPr>
            <a:normAutofit fontScale="90000"/>
          </a:bodyPr>
          <a:lstStyle/>
          <a:p>
            <a:r>
              <a:rPr lang="en-US" sz="4400" b="1">
                <a:solidFill>
                  <a:srgbClr val="00594F"/>
                </a:solidFill>
              </a:rPr>
              <a:t>Cycle of Accountability</a:t>
            </a:r>
            <a:br>
              <a:rPr lang="en-US" sz="4400" b="1">
                <a:solidFill>
                  <a:srgbClr val="00594F"/>
                </a:solidFill>
              </a:rPr>
            </a:br>
            <a:br>
              <a:rPr lang="en-US" sz="4000" b="1">
                <a:solidFill>
                  <a:srgbClr val="00594F"/>
                </a:solidFill>
              </a:rPr>
            </a:br>
            <a:br>
              <a:rPr lang="en-US" sz="4000" b="1">
                <a:solidFill>
                  <a:srgbClr val="00594F"/>
                </a:solidFill>
              </a:rPr>
            </a:br>
            <a:endParaRPr lang="en-US" sz="2000">
              <a:solidFill>
                <a:srgbClr val="00594F"/>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pic>
        <p:nvPicPr>
          <p:cNvPr id="19" name="Picture 18" descr="A picture containing diagram&#10;&#10;Description automatically generated">
            <a:extLst>
              <a:ext uri="{FF2B5EF4-FFF2-40B4-BE49-F238E27FC236}">
                <a16:creationId xmlns:a16="http://schemas.microsoft.com/office/drawing/2014/main" id="{49430BF3-5B85-FAAC-042C-24040D752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284" y="564226"/>
            <a:ext cx="6873432" cy="5836083"/>
          </a:xfrm>
          <a:prstGeom prst="rect">
            <a:avLst/>
          </a:prstGeom>
        </p:spPr>
      </p:pic>
      <p:sp>
        <p:nvSpPr>
          <p:cNvPr id="20" name="TextBox 19">
            <a:extLst>
              <a:ext uri="{FF2B5EF4-FFF2-40B4-BE49-F238E27FC236}">
                <a16:creationId xmlns:a16="http://schemas.microsoft.com/office/drawing/2014/main" id="{848F6B5E-86B6-67F7-D93E-D305D5F5ED6A}"/>
              </a:ext>
            </a:extLst>
          </p:cNvPr>
          <p:cNvSpPr txBox="1"/>
          <p:nvPr/>
        </p:nvSpPr>
        <p:spPr>
          <a:xfrm>
            <a:off x="4705165" y="3151574"/>
            <a:ext cx="2894120" cy="707886"/>
          </a:xfrm>
          <a:prstGeom prst="rect">
            <a:avLst/>
          </a:prstGeom>
          <a:noFill/>
        </p:spPr>
        <p:txBody>
          <a:bodyPr wrap="square" rtlCol="0">
            <a:spAutoFit/>
          </a:bodyPr>
          <a:lstStyle/>
          <a:p>
            <a:pPr algn="ctr"/>
            <a:r>
              <a:rPr lang="en-US" sz="2000"/>
              <a:t>Eyes and Voice of</a:t>
            </a:r>
          </a:p>
          <a:p>
            <a:pPr algn="ctr"/>
            <a:r>
              <a:rPr lang="en-US" sz="2000"/>
              <a:t>the People</a:t>
            </a:r>
          </a:p>
        </p:txBody>
      </p:sp>
      <p:cxnSp>
        <p:nvCxnSpPr>
          <p:cNvPr id="3" name="Straight Arrow Connector 2">
            <a:extLst>
              <a:ext uri="{FF2B5EF4-FFF2-40B4-BE49-F238E27FC236}">
                <a16:creationId xmlns:a16="http://schemas.microsoft.com/office/drawing/2014/main" id="{4CC2BB79-1A1D-D0B7-E196-3CF64D34F181}"/>
              </a:ext>
            </a:extLst>
          </p:cNvPr>
          <p:cNvCxnSpPr/>
          <p:nvPr/>
        </p:nvCxnSpPr>
        <p:spPr>
          <a:xfrm>
            <a:off x="6134986" y="1456660"/>
            <a:ext cx="2447260" cy="3058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AC0D7EC-B33B-1475-EAEA-D8733E05EC7F}"/>
              </a:ext>
            </a:extLst>
          </p:cNvPr>
          <p:cNvCxnSpPr/>
          <p:nvPr/>
        </p:nvCxnSpPr>
        <p:spPr>
          <a:xfrm>
            <a:off x="4336312" y="4593265"/>
            <a:ext cx="3740887" cy="63796"/>
          </a:xfrm>
          <a:prstGeom prst="straightConnector1">
            <a:avLst/>
          </a:prstGeom>
          <a:ln w="571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74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6A3BC564-B998-41C5-93EF-7985AE6EBB52}"/>
              </a:ext>
            </a:extLst>
          </p:cNvPr>
          <p:cNvSpPr txBox="1">
            <a:spLocks/>
          </p:cNvSpPr>
          <p:nvPr/>
        </p:nvSpPr>
        <p:spPr>
          <a:xfrm>
            <a:off x="609600" y="274638"/>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Routine or Event-Driven Oversight? </a:t>
            </a:r>
            <a:endParaRPr lang="en-US"/>
          </a:p>
        </p:txBody>
      </p:sp>
      <p:graphicFrame>
        <p:nvGraphicFramePr>
          <p:cNvPr id="4" name="Table 9">
            <a:extLst>
              <a:ext uri="{FF2B5EF4-FFF2-40B4-BE49-F238E27FC236}">
                <a16:creationId xmlns:a16="http://schemas.microsoft.com/office/drawing/2014/main" id="{AD953C80-D145-2A9C-752F-D2FB3CD1AE8D}"/>
              </a:ext>
            </a:extLst>
          </p:cNvPr>
          <p:cNvGraphicFramePr>
            <a:graphicFrameLocks noGrp="1"/>
          </p:cNvGraphicFramePr>
          <p:nvPr>
            <p:extLst>
              <p:ext uri="{D42A27DB-BD31-4B8C-83A1-F6EECF244321}">
                <p14:modId xmlns:p14="http://schemas.microsoft.com/office/powerpoint/2010/main" val="1068297571"/>
              </p:ext>
            </p:extLst>
          </p:nvPr>
        </p:nvGraphicFramePr>
        <p:xfrm>
          <a:off x="1820332" y="2006600"/>
          <a:ext cx="8168640" cy="2245387"/>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1580959836"/>
                    </a:ext>
                  </a:extLst>
                </a:gridCol>
                <a:gridCol w="4084320">
                  <a:extLst>
                    <a:ext uri="{9D8B030D-6E8A-4147-A177-3AD203B41FA5}">
                      <a16:colId xmlns:a16="http://schemas.microsoft.com/office/drawing/2014/main" val="1305122543"/>
                    </a:ext>
                  </a:extLst>
                </a:gridCol>
              </a:tblGrid>
              <a:tr h="391187">
                <a:tc>
                  <a:txBody>
                    <a:bodyPr/>
                    <a:lstStyle/>
                    <a:p>
                      <a:r>
                        <a:rPr lang="en-US"/>
                        <a:t>Routine: "cop on the beat"</a:t>
                      </a:r>
                    </a:p>
                  </a:txBody>
                  <a:tcPr/>
                </a:tc>
                <a:tc>
                  <a:txBody>
                    <a:bodyPr/>
                    <a:lstStyle/>
                    <a:p>
                      <a:r>
                        <a:rPr lang="en-US"/>
                        <a:t>Event-Driven: "firefighter"</a:t>
                      </a:r>
                    </a:p>
                  </a:txBody>
                  <a:tcPr/>
                </a:tc>
                <a:extLst>
                  <a:ext uri="{0D108BD9-81ED-4DB2-BD59-A6C34878D82A}">
                    <a16:rowId xmlns:a16="http://schemas.microsoft.com/office/drawing/2014/main" val="2037976035"/>
                  </a:ext>
                </a:extLst>
              </a:tr>
              <a:tr h="370840">
                <a:tc>
                  <a:txBody>
                    <a:bodyPr/>
                    <a:lstStyle/>
                    <a:p>
                      <a:r>
                        <a:rPr lang="en-US"/>
                        <a:t>Program Outcomes</a:t>
                      </a:r>
                    </a:p>
                  </a:txBody>
                  <a:tcPr/>
                </a:tc>
                <a:tc>
                  <a:txBody>
                    <a:bodyPr/>
                    <a:lstStyle/>
                    <a:p>
                      <a:r>
                        <a:rPr lang="en-US"/>
                        <a:t>Scandal</a:t>
                      </a:r>
                    </a:p>
                  </a:txBody>
                  <a:tcPr/>
                </a:tc>
                <a:extLst>
                  <a:ext uri="{0D108BD9-81ED-4DB2-BD59-A6C34878D82A}">
                    <a16:rowId xmlns:a16="http://schemas.microsoft.com/office/drawing/2014/main" val="1616610848"/>
                  </a:ext>
                </a:extLst>
              </a:tr>
              <a:tr h="370840">
                <a:tc>
                  <a:txBody>
                    <a:bodyPr/>
                    <a:lstStyle/>
                    <a:p>
                      <a:r>
                        <a:rPr lang="en-US"/>
                        <a:t>Budgetary</a:t>
                      </a:r>
                    </a:p>
                  </a:txBody>
                  <a:tcPr/>
                </a:tc>
                <a:tc>
                  <a:txBody>
                    <a:bodyPr/>
                    <a:lstStyle/>
                    <a:p>
                      <a:r>
                        <a:rPr lang="en-US"/>
                        <a:t>Disaster</a:t>
                      </a:r>
                    </a:p>
                  </a:txBody>
                  <a:tcPr/>
                </a:tc>
                <a:extLst>
                  <a:ext uri="{0D108BD9-81ED-4DB2-BD59-A6C34878D82A}">
                    <a16:rowId xmlns:a16="http://schemas.microsoft.com/office/drawing/2014/main" val="999871408"/>
                  </a:ext>
                </a:extLst>
              </a:tr>
              <a:tr h="370840">
                <a:tc>
                  <a:txBody>
                    <a:bodyPr/>
                    <a:lstStyle/>
                    <a:p>
                      <a:r>
                        <a:rPr lang="en-US"/>
                        <a:t>Contracts</a:t>
                      </a:r>
                    </a:p>
                  </a:txBody>
                  <a:tcPr/>
                </a:tc>
                <a:tc>
                  <a:txBody>
                    <a:bodyPr/>
                    <a:lstStyle/>
                    <a:p>
                      <a:r>
                        <a:rPr lang="en-US"/>
                        <a:t>Chronic Problems</a:t>
                      </a:r>
                    </a:p>
                  </a:txBody>
                  <a:tcPr/>
                </a:tc>
                <a:extLst>
                  <a:ext uri="{0D108BD9-81ED-4DB2-BD59-A6C34878D82A}">
                    <a16:rowId xmlns:a16="http://schemas.microsoft.com/office/drawing/2014/main" val="1658078812"/>
                  </a:ext>
                </a:extLst>
              </a:tr>
              <a:tr h="370840">
                <a:tc>
                  <a:txBody>
                    <a:bodyPr/>
                    <a:lstStyle/>
                    <a:p>
                      <a:r>
                        <a:rPr lang="en-US"/>
                        <a:t>Compliance</a:t>
                      </a:r>
                    </a:p>
                  </a:txBody>
                  <a:tcPr/>
                </a:tc>
                <a:tc>
                  <a:txBody>
                    <a:bodyPr/>
                    <a:lstStyle/>
                    <a:p>
                      <a:r>
                        <a:rPr lang="en-US"/>
                        <a:t>Escalating Problems</a:t>
                      </a:r>
                    </a:p>
                  </a:txBody>
                  <a:tcPr/>
                </a:tc>
                <a:extLst>
                  <a:ext uri="{0D108BD9-81ED-4DB2-BD59-A6C34878D82A}">
                    <a16:rowId xmlns:a16="http://schemas.microsoft.com/office/drawing/2014/main" val="2886953507"/>
                  </a:ext>
                </a:extLst>
              </a:tr>
              <a:tr h="370840">
                <a:tc>
                  <a:txBody>
                    <a:bodyPr/>
                    <a:lstStyle/>
                    <a:p>
                      <a:r>
                        <a:rPr lang="en-US"/>
                        <a:t>Deter Malfeasance</a:t>
                      </a:r>
                    </a:p>
                  </a:txBody>
                  <a:tcPr/>
                </a:tc>
                <a:tc>
                  <a:txBody>
                    <a:bodyPr/>
                    <a:lstStyle/>
                    <a:p>
                      <a:r>
                        <a:rPr lang="en-US"/>
                        <a:t>Long-term Investigation</a:t>
                      </a:r>
                    </a:p>
                  </a:txBody>
                  <a:tcPr/>
                </a:tc>
                <a:extLst>
                  <a:ext uri="{0D108BD9-81ED-4DB2-BD59-A6C34878D82A}">
                    <a16:rowId xmlns:a16="http://schemas.microsoft.com/office/drawing/2014/main" val="3779101556"/>
                  </a:ext>
                </a:extLst>
              </a:tr>
            </a:tbl>
          </a:graphicData>
        </a:graphic>
      </p:graphicFrame>
    </p:spTree>
    <p:extLst>
      <p:ext uri="{BB962C8B-B14F-4D97-AF65-F5344CB8AC3E}">
        <p14:creationId xmlns:p14="http://schemas.microsoft.com/office/powerpoint/2010/main" val="60142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E94F-4E88-4B20-B354-2474D08D5CF3}"/>
              </a:ext>
            </a:extLst>
          </p:cNvPr>
          <p:cNvSpPr>
            <a:spLocks noGrp="1"/>
          </p:cNvSpPr>
          <p:nvPr>
            <p:ph type="ctrTitle"/>
          </p:nvPr>
        </p:nvSpPr>
        <p:spPr>
          <a:xfrm>
            <a:off x="0" y="238959"/>
            <a:ext cx="12192000" cy="781577"/>
          </a:xfrm>
        </p:spPr>
        <p:txBody>
          <a:bodyPr>
            <a:normAutofit/>
          </a:bodyPr>
          <a:lstStyle/>
          <a:p>
            <a:r>
              <a:rPr lang="en-US" sz="4400" b="1">
                <a:solidFill>
                  <a:srgbClr val="00594F"/>
                </a:solidFill>
              </a:rPr>
              <a:t>Your Superpowers</a:t>
            </a:r>
            <a:endParaRPr lang="en-US" sz="4400" b="1">
              <a:solidFill>
                <a:srgbClr val="00594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481D95F-5857-4052-9032-FCD7D10D1BBB}"/>
              </a:ext>
            </a:extLst>
          </p:cNvPr>
          <p:cNvSpPr>
            <a:spLocks noGrp="1"/>
          </p:cNvSpPr>
          <p:nvPr>
            <p:ph type="subTitle" idx="1"/>
          </p:nvPr>
        </p:nvSpPr>
        <p:spPr>
          <a:xfrm>
            <a:off x="1524000" y="2911340"/>
            <a:ext cx="9144000" cy="3531126"/>
          </a:xfrm>
        </p:spPr>
        <p:txBody>
          <a:bodyPr vert="horz" lIns="91440" tIns="45720" rIns="91440" bIns="45720" rtlCol="0" anchor="t">
            <a:normAutofit/>
          </a:bodyPr>
          <a:lstStyle/>
          <a:p>
            <a:pPr marL="342900" indent="-342900" algn="l">
              <a:buFont typeface="Arial" panose="020B0604020202020204" pitchFamily="34" charset="0"/>
              <a:buChar char="•"/>
            </a:pPr>
            <a:r>
              <a:rPr lang="en-US" b="1">
                <a:solidFill>
                  <a:srgbClr val="00594F"/>
                </a:solidFill>
                <a:latin typeface="+mj-lt"/>
                <a:cs typeface="Times New Roman"/>
              </a:rPr>
              <a:t>Legislator phone calls and emails get returned.</a:t>
            </a:r>
          </a:p>
          <a:p>
            <a:pPr marL="342900" indent="-342900" algn="l">
              <a:buFont typeface="Arial" panose="020B0604020202020204" pitchFamily="34" charset="0"/>
              <a:buChar char="•"/>
            </a:pPr>
            <a:r>
              <a:rPr lang="en-US">
                <a:solidFill>
                  <a:srgbClr val="00594F"/>
                </a:solidFill>
                <a:cs typeface="Times New Roman"/>
              </a:rPr>
              <a:t>Legislators can request investigations and reports.</a:t>
            </a:r>
            <a:endParaRPr lang="en-US">
              <a:solidFill>
                <a:srgbClr val="00594F"/>
              </a:solidFill>
              <a:latin typeface="+mj-lt"/>
              <a:cs typeface="Times New Roman"/>
            </a:endParaRPr>
          </a:p>
          <a:p>
            <a:pPr marL="342900" indent="-342900" algn="l">
              <a:buFont typeface="Arial" panose="020B0604020202020204" pitchFamily="34" charset="0"/>
              <a:buChar char="•"/>
            </a:pPr>
            <a:r>
              <a:rPr lang="en-US" b="1">
                <a:solidFill>
                  <a:srgbClr val="00594F"/>
                </a:solidFill>
                <a:latin typeface="+mj-lt"/>
                <a:cs typeface="Times New Roman"/>
              </a:rPr>
              <a:t>Legislator questions trigger research, reconsideration, change.</a:t>
            </a:r>
          </a:p>
          <a:p>
            <a:pPr marL="342900" indent="-342900" algn="l">
              <a:buFont typeface="Arial" panose="020B0604020202020204" pitchFamily="34" charset="0"/>
              <a:buChar char="•"/>
            </a:pPr>
            <a:r>
              <a:rPr lang="en-US" b="1">
                <a:solidFill>
                  <a:srgbClr val="00594F"/>
                </a:solidFill>
                <a:latin typeface="+mj-lt"/>
                <a:cs typeface="Times New Roman"/>
              </a:rPr>
              <a:t>Oversight can have as much, or more, impact as legislation.</a:t>
            </a:r>
          </a:p>
          <a:p>
            <a:pPr marL="342900" indent="-342900" algn="l">
              <a:buChar char="•"/>
            </a:pPr>
            <a:endParaRPr lang="en-US" b="1">
              <a:solidFill>
                <a:srgbClr val="00594F"/>
              </a:solidFill>
              <a:latin typeface="+mj-lt"/>
              <a:cs typeface="Times New Roman" panose="02020603050405020304" pitchFamily="18" charset="0"/>
            </a:endParaRPr>
          </a:p>
        </p:txBody>
      </p:sp>
      <p:grpSp>
        <p:nvGrpSpPr>
          <p:cNvPr id="18" name="Group 17">
            <a:extLst>
              <a:ext uri="{FF2B5EF4-FFF2-40B4-BE49-F238E27FC236}">
                <a16:creationId xmlns:a16="http://schemas.microsoft.com/office/drawing/2014/main" id="{86A9576F-5216-40C5-BFFA-5DBC164376A2}"/>
              </a:ext>
            </a:extLst>
          </p:cNvPr>
          <p:cNvGrpSpPr/>
          <p:nvPr/>
        </p:nvGrpSpPr>
        <p:grpSpPr>
          <a:xfrm>
            <a:off x="10583" y="5519634"/>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11" name="TextBox 10">
            <a:extLst>
              <a:ext uri="{FF2B5EF4-FFF2-40B4-BE49-F238E27FC236}">
                <a16:creationId xmlns:a16="http://schemas.microsoft.com/office/drawing/2014/main" id="{62ABCE16-7B46-FD4A-A5DA-62D983C7E8C2}"/>
              </a:ext>
            </a:extLst>
          </p:cNvPr>
          <p:cNvSpPr txBox="1"/>
          <p:nvPr/>
        </p:nvSpPr>
        <p:spPr>
          <a:xfrm>
            <a:off x="3289251" y="3983579"/>
            <a:ext cx="6792684" cy="369332"/>
          </a:xfrm>
          <a:prstGeom prst="rect">
            <a:avLst/>
          </a:prstGeom>
          <a:noFill/>
        </p:spPr>
        <p:txBody>
          <a:bodyPr wrap="square">
            <a:spAutoFit/>
          </a:bodyPr>
          <a:lstStyle/>
          <a:p>
            <a:r>
              <a:rPr lang="en-US" b="0" i="0">
                <a:solidFill>
                  <a:srgbClr val="000000"/>
                </a:solidFill>
                <a:effectLst/>
                <a:latin typeface="Times" pitchFamily="2" charset="0"/>
              </a:rPr>
              <a:t> </a:t>
            </a:r>
            <a:endParaRPr lang="en-US"/>
          </a:p>
        </p:txBody>
      </p:sp>
      <p:pic>
        <p:nvPicPr>
          <p:cNvPr id="7170" name="Picture 2">
            <a:extLst>
              <a:ext uri="{FF2B5EF4-FFF2-40B4-BE49-F238E27FC236}">
                <a16:creationId xmlns:a16="http://schemas.microsoft.com/office/drawing/2014/main" id="{74CF33AE-D715-EA43-9478-5E6B11197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99" y="1332360"/>
            <a:ext cx="1166487" cy="116648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3FC2DA85-0901-DA47-80AB-79BF0A5AF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246" y="1433029"/>
            <a:ext cx="1810430" cy="106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85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6A9576F-5216-40C5-BFFA-5DBC164376A2}"/>
              </a:ext>
            </a:extLst>
          </p:cNvPr>
          <p:cNvGrpSpPr/>
          <p:nvPr/>
        </p:nvGrpSpPr>
        <p:grpSpPr>
          <a:xfrm>
            <a:off x="0" y="5657217"/>
            <a:ext cx="13360949" cy="1958952"/>
            <a:chOff x="0" y="5657217"/>
            <a:chExt cx="13360949" cy="1958952"/>
          </a:xfrm>
        </p:grpSpPr>
        <p:sp>
          <p:nvSpPr>
            <p:cNvPr id="6" name="Rectangle 5">
              <a:extLst>
                <a:ext uri="{FF2B5EF4-FFF2-40B4-BE49-F238E27FC236}">
                  <a16:creationId xmlns:a16="http://schemas.microsoft.com/office/drawing/2014/main" id="{438135FD-9A86-42CA-85DF-426CAA1E8D17}"/>
                </a:ext>
              </a:extLst>
            </p:cNvPr>
            <p:cNvSpPr/>
            <p:nvPr/>
          </p:nvSpPr>
          <p:spPr>
            <a:xfrm>
              <a:off x="0" y="6514850"/>
              <a:ext cx="12192000" cy="343149"/>
            </a:xfrm>
            <a:prstGeom prst="rect">
              <a:avLst/>
            </a:prstGeom>
            <a:solidFill>
              <a:srgbClr val="FEC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E5551-DCE4-49C0-A9F4-1602DED1A4FC}"/>
                </a:ext>
              </a:extLst>
            </p:cNvPr>
            <p:cNvSpPr/>
            <p:nvPr/>
          </p:nvSpPr>
          <p:spPr>
            <a:xfrm rot="3284428">
              <a:off x="10744198" y="4999418"/>
              <a:ext cx="1838469" cy="3395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FEF3C81-7C73-491A-B529-783D9890D589}"/>
                </a:ext>
              </a:extLst>
            </p:cNvPr>
            <p:cNvPicPr>
              <a:picLocks noChangeAspect="1"/>
            </p:cNvPicPr>
            <p:nvPr/>
          </p:nvPicPr>
          <p:blipFill>
            <a:blip r:embed="rId2"/>
            <a:stretch>
              <a:fillRect/>
            </a:stretch>
          </p:blipFill>
          <p:spPr>
            <a:xfrm>
              <a:off x="10832543" y="5657217"/>
              <a:ext cx="1062846" cy="1200784"/>
            </a:xfrm>
            <a:prstGeom prst="rect">
              <a:avLst/>
            </a:prstGeom>
          </p:spPr>
        </p:pic>
        <p:sp>
          <p:nvSpPr>
            <p:cNvPr id="17" name="TextBox 16">
              <a:extLst>
                <a:ext uri="{FF2B5EF4-FFF2-40B4-BE49-F238E27FC236}">
                  <a16:creationId xmlns:a16="http://schemas.microsoft.com/office/drawing/2014/main" id="{461E65ED-2F91-4F82-BE91-D6F135742223}"/>
                </a:ext>
              </a:extLst>
            </p:cNvPr>
            <p:cNvSpPr txBox="1"/>
            <p:nvPr/>
          </p:nvSpPr>
          <p:spPr>
            <a:xfrm>
              <a:off x="120650" y="6514850"/>
              <a:ext cx="9480550" cy="307777"/>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levincenter@wayne.edu</a:t>
              </a:r>
            </a:p>
          </p:txBody>
        </p:sp>
      </p:grpSp>
      <p:sp>
        <p:nvSpPr>
          <p:cNvPr id="5" name="Title 1">
            <a:extLst>
              <a:ext uri="{FF2B5EF4-FFF2-40B4-BE49-F238E27FC236}">
                <a16:creationId xmlns:a16="http://schemas.microsoft.com/office/drawing/2014/main" id="{6A3BC564-B998-41C5-93EF-7985AE6EBB52}"/>
              </a:ext>
            </a:extLst>
          </p:cNvPr>
          <p:cNvSpPr txBox="1">
            <a:spLocks/>
          </p:cNvSpPr>
          <p:nvPr/>
        </p:nvSpPr>
        <p:spPr>
          <a:xfrm>
            <a:off x="609600" y="274638"/>
            <a:ext cx="109728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rgbClr val="00594F"/>
                </a:solidFill>
              </a:rPr>
              <a:t>Avenues for State Legislative Oversight</a:t>
            </a:r>
            <a:endParaRPr lang="en-US"/>
          </a:p>
        </p:txBody>
      </p:sp>
      <p:sp>
        <p:nvSpPr>
          <p:cNvPr id="8" name="Content Placeholder 2">
            <a:extLst>
              <a:ext uri="{FF2B5EF4-FFF2-40B4-BE49-F238E27FC236}">
                <a16:creationId xmlns:a16="http://schemas.microsoft.com/office/drawing/2014/main" id="{EA0D43D3-051C-401D-BBAF-45B91D0AEAB9}"/>
              </a:ext>
            </a:extLst>
          </p:cNvPr>
          <p:cNvSpPr txBox="1">
            <a:spLocks/>
          </p:cNvSpPr>
          <p:nvPr/>
        </p:nvSpPr>
        <p:spPr>
          <a:xfrm>
            <a:off x="1452035" y="1600201"/>
            <a:ext cx="3824159" cy="452596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Char char="•"/>
            </a:pPr>
            <a:r>
              <a:rPr lang="en-US" sz="3600">
                <a:solidFill>
                  <a:srgbClr val="00594F"/>
                </a:solidFill>
                <a:cs typeface="Calibri" panose="020F0502020204030204"/>
              </a:rPr>
              <a:t>Analytic Bureaucracies</a:t>
            </a:r>
          </a:p>
          <a:p>
            <a:pPr marL="571500" indent="-571500" algn="l">
              <a:buChar char="•"/>
            </a:pPr>
            <a:r>
              <a:rPr lang="en-US" sz="3600">
                <a:solidFill>
                  <a:srgbClr val="00594F"/>
                </a:solidFill>
                <a:cs typeface="Calibri" panose="020F0502020204030204"/>
              </a:rPr>
              <a:t>Appropriations Process</a:t>
            </a:r>
          </a:p>
          <a:p>
            <a:pPr marL="571500" indent="-571500" algn="l">
              <a:buChar char="•"/>
            </a:pPr>
            <a:r>
              <a:rPr lang="en-US" sz="3600">
                <a:solidFill>
                  <a:srgbClr val="00594F"/>
                </a:solidFill>
                <a:cs typeface="Calibri" panose="020F0502020204030204"/>
              </a:rPr>
              <a:t>Committees</a:t>
            </a:r>
          </a:p>
          <a:p>
            <a:endParaRPr lang="en-US" sz="2000">
              <a:solidFill>
                <a:srgbClr val="00594F"/>
              </a:solidFill>
              <a:cs typeface="Calibri"/>
            </a:endParaRPr>
          </a:p>
        </p:txBody>
      </p:sp>
      <p:sp>
        <p:nvSpPr>
          <p:cNvPr id="2" name="Content Placeholder 2">
            <a:extLst>
              <a:ext uri="{FF2B5EF4-FFF2-40B4-BE49-F238E27FC236}">
                <a16:creationId xmlns:a16="http://schemas.microsoft.com/office/drawing/2014/main" id="{89B5C005-3BED-B527-BB4C-7F2768F53593}"/>
              </a:ext>
            </a:extLst>
          </p:cNvPr>
          <p:cNvSpPr txBox="1">
            <a:spLocks/>
          </p:cNvSpPr>
          <p:nvPr/>
        </p:nvSpPr>
        <p:spPr>
          <a:xfrm>
            <a:off x="6468195" y="1600201"/>
            <a:ext cx="3824159" cy="452596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Char char="•"/>
            </a:pPr>
            <a:r>
              <a:rPr lang="en-US" sz="3600">
                <a:solidFill>
                  <a:srgbClr val="00594F"/>
                </a:solidFill>
                <a:cs typeface="Calibri" panose="020F0502020204030204"/>
              </a:rPr>
              <a:t>Administrative Rule Review</a:t>
            </a:r>
          </a:p>
          <a:p>
            <a:pPr marL="571500" indent="-571500" algn="l">
              <a:buChar char="•"/>
            </a:pPr>
            <a:r>
              <a:rPr lang="en-US" sz="3600">
                <a:solidFill>
                  <a:srgbClr val="00594F"/>
                </a:solidFill>
                <a:cs typeface="Calibri" panose="020F0502020204030204"/>
              </a:rPr>
              <a:t>Advice and Consent</a:t>
            </a:r>
          </a:p>
          <a:p>
            <a:pPr marL="571500" indent="-571500" algn="l">
              <a:buChar char="•"/>
            </a:pPr>
            <a:r>
              <a:rPr lang="en-US" sz="3600">
                <a:solidFill>
                  <a:srgbClr val="00594F"/>
                </a:solidFill>
                <a:cs typeface="Calibri" panose="020F0502020204030204"/>
              </a:rPr>
              <a:t>Monitoring Contracts</a:t>
            </a:r>
          </a:p>
          <a:p>
            <a:endParaRPr lang="en-US" sz="2000">
              <a:solidFill>
                <a:srgbClr val="00594F"/>
              </a:solidFill>
              <a:cs typeface="Calibri"/>
            </a:endParaRPr>
          </a:p>
        </p:txBody>
      </p:sp>
    </p:spTree>
    <p:extLst>
      <p:ext uri="{BB962C8B-B14F-4D97-AF65-F5344CB8AC3E}">
        <p14:creationId xmlns:p14="http://schemas.microsoft.com/office/powerpoint/2010/main" val="56149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eabf17-e642-4281-91aa-47d43eae81d5">
      <Terms xmlns="http://schemas.microsoft.com/office/infopath/2007/PartnerControls"/>
    </lcf76f155ced4ddcb4097134ff3c332f>
    <TaxCatchAll xmlns="40711b0e-0a8f-43df-990a-17cc417dff3e" xsi:nil="true"/>
    <SharedWithUsers xmlns="40711b0e-0a8f-43df-990a-17cc417dff3e">
      <UserInfo>
        <DisplayName>James Townsend</DisplayName>
        <AccountId>12</AccountId>
        <AccountType/>
      </UserInfo>
      <UserInfo>
        <DisplayName>Ian McKnight</DisplayName>
        <AccountId>357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D3E957F82B5B4CB81B009C9B35D4F0" ma:contentTypeVersion="17" ma:contentTypeDescription="Create a new document." ma:contentTypeScope="" ma:versionID="81a1ac490772b2372ff189cd87b82c76">
  <xsd:schema xmlns:xsd="http://www.w3.org/2001/XMLSchema" xmlns:xs="http://www.w3.org/2001/XMLSchema" xmlns:p="http://schemas.microsoft.com/office/2006/metadata/properties" xmlns:ns2="d8eabf17-e642-4281-91aa-47d43eae81d5" xmlns:ns3="40711b0e-0a8f-43df-990a-17cc417dff3e" targetNamespace="http://schemas.microsoft.com/office/2006/metadata/properties" ma:root="true" ma:fieldsID="1c29a53544526dba41d3a51bed16b31a" ns2:_="" ns3:_="">
    <xsd:import namespace="d8eabf17-e642-4281-91aa-47d43eae81d5"/>
    <xsd:import namespace="40711b0e-0a8f-43df-990a-17cc417dff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abf17-e642-4281-91aa-47d43eae8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b03e75-9003-45b8-ba7a-d59443a84a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711b0e-0a8f-43df-990a-17cc417dff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fa18b0-bf0f-4e99-bf7e-29ad550b2522}" ma:internalName="TaxCatchAll" ma:showField="CatchAllData" ma:web="40711b0e-0a8f-43df-990a-17cc417dff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50A3F6-B64A-461A-9839-F8F9F0675DD8}">
  <ds:schemaRefs>
    <ds:schemaRef ds:uri="40711b0e-0a8f-43df-990a-17cc417dff3e"/>
    <ds:schemaRef ds:uri="d8eabf17-e642-4281-91aa-47d43eae81d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877C0B-A822-426D-9F01-9AE2304C7299}">
  <ds:schemaRefs>
    <ds:schemaRef ds:uri="40711b0e-0a8f-43df-990a-17cc417dff3e"/>
    <ds:schemaRef ds:uri="d8eabf17-e642-4281-91aa-47d43eae8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0E1858-C5C2-4FA4-978E-4291A17193A9}">
  <ds:schemaRefs>
    <ds:schemaRef ds:uri="http://schemas.microsoft.com/sharepoint/v3/contenttype/forms"/>
  </ds:schemaRefs>
</ds:datastoreItem>
</file>

<file path=docMetadata/LabelInfo.xml><?xml version="1.0" encoding="utf-8"?>
<clbl:labelList xmlns:clbl="http://schemas.microsoft.com/office/2020/mipLabelMetadata">
  <clbl:label id="{e51cdec9-811d-471d-bbe6-dd3d8d54c28b}" enabled="0" method="" siteId="{e51cdec9-811d-471d-bbe6-dd3d8d54c28b}"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Legislative Oversight State Medicaid Programs</vt:lpstr>
      <vt:lpstr>Levin Center for Oversight and Democracy​ </vt:lpstr>
      <vt:lpstr>Agenda</vt:lpstr>
      <vt:lpstr>What is Legislative Oversight?  The “eyes and voice” of the people </vt:lpstr>
      <vt:lpstr>Cycle of Accountability   </vt:lpstr>
      <vt:lpstr>Cycle of Accountability   </vt:lpstr>
      <vt:lpstr>PowerPoint Presentation</vt:lpstr>
      <vt:lpstr>Your Superpowers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for Strengthening Oversight</vt:lpstr>
      <vt:lpstr>Oversight Planning</vt:lpstr>
      <vt:lpstr>Civility in Oversight</vt:lpstr>
      <vt:lpstr>PowerPoint Presentation</vt:lpstr>
      <vt:lpstr>PowerPoint Presentation</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Townsend</dc:creator>
  <cp:revision>84</cp:revision>
  <dcterms:created xsi:type="dcterms:W3CDTF">2023-03-10T18:54:11Z</dcterms:created>
  <dcterms:modified xsi:type="dcterms:W3CDTF">2023-12-11T17:33:30Z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0x0101003ED3E957F82B5B4CB81B009C9B35D4F0</vt:lpwstr>
  </property>
  <property fmtid="{D5CDD505-2E9C-101B-9397-08002B2CF9AE}" pid="3" name="MediaServiceImageTags">
    <vt:lpwstr/>
  </property>
</Properties>
</file>