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71" r:id="rId5"/>
    <p:sldId id="270" r:id="rId6"/>
    <p:sldId id="276" r:id="rId7"/>
    <p:sldId id="286" r:id="rId8"/>
    <p:sldId id="292" r:id="rId9"/>
    <p:sldId id="288" r:id="rId10"/>
    <p:sldId id="289" r:id="rId11"/>
    <p:sldId id="290" r:id="rId12"/>
    <p:sldId id="291" r:id="rId13"/>
    <p:sldId id="278" r:id="rId14"/>
    <p:sldId id="274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3"/>
    <p:restoredTop sz="88725"/>
  </p:normalViewPr>
  <p:slideViewPr>
    <p:cSldViewPr snapToGrid="0">
      <p:cViewPr varScale="1">
        <p:scale>
          <a:sx n="61" d="100"/>
          <a:sy n="61" d="100"/>
        </p:scale>
        <p:origin x="240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2D40-D84A-7F4D-A715-D0AF499A36F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BCB6-C02A-BC4A-A992-B3D97A8A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run away without just cause;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beyond control of his or her parents or guardians;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engaged in indecent or immoral conduct;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truant or defiant of school rules and regulations; and/or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13 or older and has engaged in sexual intercourse with a person who is 13 or older and not more than 2 years younger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BCB6-C02A-BC4A-A992-B3D97A8A2D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BCB6-C02A-BC4A-A992-B3D97A8A2D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3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7DC9-0FE4-4703-8D36-13041D084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F9262-626B-4EEC-BF94-1CB38C7E7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1028-9957-496A-BA43-11651A38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4C10F-E89A-4009-AE95-79C67DE3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6062-F206-4712-A384-AC9671C3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AF57-A98F-4640-B920-F3504C1F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15D2-B07A-494A-A797-295EA95DB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D77B-FCDA-4963-9078-8B963485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6650-FEE6-40E8-A01E-3D4E0CB2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49B5F-5E25-4F36-BC8A-FD6C540F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0FF98-1968-4531-BC19-717C2AE1C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A4D04-B2C7-4234-B3F0-5C5D21CF2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0E652-88AD-4287-A7AC-1530FF70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DB0B-9E4F-482D-8F93-D40235AD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4FD8-A576-457A-B3B4-8C3B96EE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421B-9055-4160-9B9F-4D926E3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5EA9-5C4E-488C-AF6A-47A0D20D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E3847-24BF-4930-AE5C-B52E71F9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90E3A-1E12-4F3A-84CC-43A67AD9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EFCB9-45E0-48E6-8943-9D79E391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7232-4632-43E9-BAE5-BB1F1A4A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7995F-661E-4510-AE40-1DACB667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E2D06-2ADC-4578-A53A-08718FF2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4E91-5359-447E-A822-E72F6F70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CFFD-CB39-43F6-999F-E254DDE3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5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9F79-38BD-4B39-9470-23E2C59F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E59C-E173-4A54-8C1F-075112F46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5FC6-BE72-4A04-A1DD-BEB9DB8CE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56EF2-9C5F-45AB-B4A8-F79904F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3C0BA-03A4-4B39-B6F5-7BB8493F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2A348-DB50-4376-BC2A-7ABF33DE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2759-06B0-4A78-9F3A-3A032A78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9580A-C2E6-4E75-8500-9B5CB905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8447A-0236-4CC1-B5AC-E2FA59E06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30FDF-6A89-4E03-ADCE-C54078A9F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13319-5CAD-47D3-979F-5640CD984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D19AC-B1C3-4151-B444-3FB8F742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9D048-D46D-4E40-BF58-4991883C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5F02C-12F3-43B6-A408-19FC596A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847B-C3B2-4212-92B3-A8BCDA65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891E0-2DCF-4BDE-BC6F-DFC146B2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42B4E-FE1B-4E04-A897-B7FE9ECF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822CB-ABCE-45B2-AF6B-C6B73FA5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C57EB-58DC-4E4A-B61D-70E52B2D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8DEF0-C965-4ADC-8D14-B59CDFA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9A1AA-C927-46A2-B830-FCAD4BEC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6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CD5F-C71E-44A8-8DBA-EB92460C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4357-0A30-44CE-A25C-2AA07710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0C241-7FA3-47AC-9671-646E3C70C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2394D-48A1-499C-9011-E1EF62C8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446D0-0BDD-492B-8BA4-2F5FE4A7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69F51-CD97-43A2-A1E2-6F3E399B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F932-B6F1-4143-AD4C-F7E2DD26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F49E7-B072-4994-AD14-E4A50936E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000E8-1EF6-4094-AD42-F5DFE0B6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2E77F-28C1-4C95-A608-C9E2CB04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8FCAE-C68D-4172-A68B-F315A372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4615F-4B45-4218-8A30-21D0A8F7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4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F4DDB-9B76-4C93-BFDC-231BBCB1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78741-5148-41FE-B2F8-9144B0D2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5C17-B54B-435D-B8E0-CE97C6EA0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38388-06A4-497A-94B6-D80160383905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270A0-3F9E-4F11-95C5-F8C3A0179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9E362-485B-4E1E-A579-B7B99B30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2954-B29A-4257-9FAE-BF705A4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vin-center.org/slow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in-center.org/state-lawmakers/state-oversight-resources/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Benjamin.Eikey@wayne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levin-center.org/state-lawmakers/oversight-workshop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hyperlink" Target="mailto:Benjamin.Eikey@wayne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t.gov/stories/s/efuz-5jh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94F-4E88-4B20-B354-2474D08D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3548"/>
            <a:ext cx="12192000" cy="160545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594F"/>
                </a:solidFill>
              </a:rPr>
              <a:t>Enhancing Reforms in Public Safety</a:t>
            </a:r>
            <a:endParaRPr lang="en-US" sz="4800" dirty="0">
              <a:solidFill>
                <a:srgbClr val="00594F"/>
              </a:solidFill>
              <a:cs typeface="Calibri Light" panose="020F03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1D95F-5857-4052-9032-FCD7D10D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89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594F"/>
                </a:solidFill>
                <a:latin typeface="Calibri"/>
                <a:cs typeface="Times New Roman"/>
              </a:rPr>
              <a:t>Ben Eikey</a:t>
            </a:r>
            <a:endParaRPr lang="en-US" dirty="0"/>
          </a:p>
          <a:p>
            <a:r>
              <a:rPr lang="en-US" dirty="0">
                <a:solidFill>
                  <a:srgbClr val="00594F"/>
                </a:solidFill>
                <a:latin typeface="Calibri"/>
                <a:cs typeface="Times New Roman"/>
              </a:rPr>
              <a:t>Levin Center for Oversight and Democracy</a:t>
            </a:r>
            <a:endParaRPr lang="en-US" dirty="0">
              <a:solidFill>
                <a:srgbClr val="00594F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dirty="0">
                <a:solidFill>
                  <a:srgbClr val="00594F"/>
                </a:solidFill>
                <a:cs typeface="Times New Roman"/>
              </a:rPr>
              <a:t>State Oversight Academy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99CED-05D2-4B6C-A1CB-1A8DE3A4F352}"/>
              </a:ext>
            </a:extLst>
          </p:cNvPr>
          <p:cNvGrpSpPr/>
          <p:nvPr/>
        </p:nvGrpSpPr>
        <p:grpSpPr>
          <a:xfrm>
            <a:off x="-998674" y="-1398316"/>
            <a:ext cx="13926643" cy="7857672"/>
            <a:chOff x="-998674" y="-1398316"/>
            <a:chExt cx="13926643" cy="78576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B9F9CA-E58B-4471-8C07-6F5C9EB758B1}"/>
                </a:ext>
              </a:extLst>
            </p:cNvPr>
            <p:cNvSpPr/>
            <p:nvPr/>
          </p:nvSpPr>
          <p:spPr>
            <a:xfrm rot="20922627">
              <a:off x="-998674" y="-1398316"/>
              <a:ext cx="11070311" cy="2297623"/>
            </a:xfrm>
            <a:prstGeom prst="rect">
              <a:avLst/>
            </a:prstGeom>
            <a:solidFill>
              <a:srgbClr val="0059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54C18-FE25-48B6-BCC1-1B8B17411C5E}"/>
                </a:ext>
              </a:extLst>
            </p:cNvPr>
            <p:cNvSpPr/>
            <p:nvPr/>
          </p:nvSpPr>
          <p:spPr>
            <a:xfrm rot="667947">
              <a:off x="4607324" y="-1052301"/>
              <a:ext cx="8320645" cy="1738360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37816E9-E999-4A43-8820-DD76A3C63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497" y="4972261"/>
              <a:ext cx="1316268" cy="1487095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11BECE31-0469-46AD-A4F5-9265F2CDE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573" y="34324"/>
              <a:ext cx="1428426" cy="99889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9576F-5216-40C5-BFFA-5DBC164376A2}"/>
              </a:ext>
            </a:extLst>
          </p:cNvPr>
          <p:cNvGrpSpPr/>
          <p:nvPr/>
        </p:nvGrpSpPr>
        <p:grpSpPr>
          <a:xfrm>
            <a:off x="0" y="6514850"/>
            <a:ext cx="12192000" cy="343149"/>
            <a:chOff x="0" y="6514850"/>
            <a:chExt cx="12192000" cy="3431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135FD-9A86-42CA-85DF-426CAA1E8D17}"/>
                </a:ext>
              </a:extLst>
            </p:cNvPr>
            <p:cNvSpPr/>
            <p:nvPr/>
          </p:nvSpPr>
          <p:spPr>
            <a:xfrm>
              <a:off x="0" y="6514850"/>
              <a:ext cx="12192000" cy="343149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E65ED-2F91-4F82-BE91-D6F135742223}"/>
                </a:ext>
              </a:extLst>
            </p:cNvPr>
            <p:cNvSpPr txBox="1"/>
            <p:nvPr/>
          </p:nvSpPr>
          <p:spPr>
            <a:xfrm>
              <a:off x="63500" y="6514850"/>
              <a:ext cx="1204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levincenter@wayne.edu</a:t>
              </a:r>
            </a:p>
          </p:txBody>
        </p:sp>
      </p:grpSp>
      <p:pic>
        <p:nvPicPr>
          <p:cNvPr id="1038" name="Picture 14" descr="Home - CSG West">
            <a:extLst>
              <a:ext uri="{FF2B5EF4-FFF2-40B4-BE49-F238E27FC236}">
                <a16:creationId xmlns:a16="http://schemas.microsoft.com/office/drawing/2014/main" id="{4922ED90-375A-6BE1-4408-310A8DD2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9" y="5112062"/>
            <a:ext cx="3713373" cy="11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6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D95410-1EB0-517E-2F90-74765DCD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0" b="6500"/>
          <a:stretch/>
        </p:blipFill>
        <p:spPr>
          <a:xfrm>
            <a:off x="0" y="1828800"/>
            <a:ext cx="6096000" cy="33147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EB383FB-97B4-846D-B920-039F865E7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0" b="6500"/>
          <a:stretch/>
        </p:blipFill>
        <p:spPr>
          <a:xfrm>
            <a:off x="6010201" y="1828798"/>
            <a:ext cx="6096000" cy="33147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279770-E580-EB14-9A83-16678D5F5C20}"/>
              </a:ext>
            </a:extLst>
          </p:cNvPr>
          <p:cNvSpPr txBox="1"/>
          <p:nvPr/>
        </p:nvSpPr>
        <p:spPr>
          <a:xfrm>
            <a:off x="450111" y="120638"/>
            <a:ext cx="112917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State Oversight</a:t>
            </a:r>
            <a:r>
              <a:rPr lang="en-US" sz="3600" b="1" dirty="0">
                <a:solidFill>
                  <a:srgbClr val="00594F"/>
                </a:solidFill>
                <a:latin typeface="Calibri Light" panose="020F0302020204030204"/>
                <a:ea typeface="+mj-ea"/>
                <a:cs typeface="+mj-cs"/>
              </a:rPr>
              <a:t> Academy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Wiki: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4"/>
              </a:rPr>
              <a:t>https://www.levin-center.org/slow/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9576F-5216-40C5-BFFA-5DBC164376A2}"/>
              </a:ext>
            </a:extLst>
          </p:cNvPr>
          <p:cNvGrpSpPr/>
          <p:nvPr/>
        </p:nvGrpSpPr>
        <p:grpSpPr>
          <a:xfrm>
            <a:off x="0" y="5657217"/>
            <a:ext cx="13360949" cy="1958952"/>
            <a:chOff x="0" y="5657217"/>
            <a:chExt cx="13360949" cy="1958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135FD-9A86-42CA-85DF-426CAA1E8D17}"/>
                </a:ext>
              </a:extLst>
            </p:cNvPr>
            <p:cNvSpPr/>
            <p:nvPr/>
          </p:nvSpPr>
          <p:spPr>
            <a:xfrm>
              <a:off x="0" y="6514850"/>
              <a:ext cx="12192000" cy="343149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4E5551-DCE4-49C0-A9F4-1602DED1A4FC}"/>
                </a:ext>
              </a:extLst>
            </p:cNvPr>
            <p:cNvSpPr/>
            <p:nvPr/>
          </p:nvSpPr>
          <p:spPr>
            <a:xfrm rot="3284428">
              <a:off x="10744198" y="4999418"/>
              <a:ext cx="1838469" cy="3395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8FEF3C81-7C73-491A-B529-783D9890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2543" y="5657217"/>
              <a:ext cx="1062846" cy="12007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E65ED-2F91-4F82-BE91-D6F135742223}"/>
                </a:ext>
              </a:extLst>
            </p:cNvPr>
            <p:cNvSpPr txBox="1"/>
            <p:nvPr/>
          </p:nvSpPr>
          <p:spPr>
            <a:xfrm>
              <a:off x="120650" y="6514850"/>
              <a:ext cx="9480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levincenter@wayne.edu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1D55092-8DF4-437B-8B47-809C53EA301B}"/>
              </a:ext>
            </a:extLst>
          </p:cNvPr>
          <p:cNvSpPr txBox="1">
            <a:spLocks/>
          </p:cNvSpPr>
          <p:nvPr/>
        </p:nvSpPr>
        <p:spPr>
          <a:xfrm>
            <a:off x="838200" y="149972"/>
            <a:ext cx="10515600" cy="706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594F"/>
                </a:solidFill>
              </a:rPr>
              <a:t>Oversight Plan</a:t>
            </a:r>
            <a:endParaRPr lang="en-US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22880B87-12B7-1ED4-B8D7-6F90A9A83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23359"/>
              </p:ext>
            </p:extLst>
          </p:nvPr>
        </p:nvGraphicFramePr>
        <p:xfrm>
          <a:off x="645458" y="824752"/>
          <a:ext cx="10829354" cy="95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63">
                  <a:extLst>
                    <a:ext uri="{9D8B030D-6E8A-4147-A177-3AD203B41FA5}">
                      <a16:colId xmlns:a16="http://schemas.microsoft.com/office/drawing/2014/main" val="3696621521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2956596769"/>
                    </a:ext>
                  </a:extLst>
                </a:gridCol>
                <a:gridCol w="1568822">
                  <a:extLst>
                    <a:ext uri="{9D8B030D-6E8A-4147-A177-3AD203B41FA5}">
                      <a16:colId xmlns:a16="http://schemas.microsoft.com/office/drawing/2014/main" val="3699935963"/>
                    </a:ext>
                  </a:extLst>
                </a:gridCol>
                <a:gridCol w="2581832">
                  <a:extLst>
                    <a:ext uri="{9D8B030D-6E8A-4147-A177-3AD203B41FA5}">
                      <a16:colId xmlns:a16="http://schemas.microsoft.com/office/drawing/2014/main" val="1625674331"/>
                    </a:ext>
                  </a:extLst>
                </a:gridCol>
                <a:gridCol w="1918445">
                  <a:extLst>
                    <a:ext uri="{9D8B030D-6E8A-4147-A177-3AD203B41FA5}">
                      <a16:colId xmlns:a16="http://schemas.microsoft.com/office/drawing/2014/main" val="3908038764"/>
                    </a:ext>
                  </a:extLst>
                </a:gridCol>
                <a:gridCol w="1004045">
                  <a:extLst>
                    <a:ext uri="{9D8B030D-6E8A-4147-A177-3AD203B41FA5}">
                      <a16:colId xmlns:a16="http://schemas.microsoft.com/office/drawing/2014/main" val="2737778559"/>
                    </a:ext>
                  </a:extLst>
                </a:gridCol>
              </a:tblGrid>
              <a:tr h="9502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Subtopic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Factual 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Avenue(s)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Routine/ Event Driven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(Required Resources)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Timeline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457050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3F5F86-CF97-AA5C-02A5-54017B1753A6}"/>
              </a:ext>
            </a:extLst>
          </p:cNvPr>
          <p:cNvSpPr txBox="1">
            <a:spLocks/>
          </p:cNvSpPr>
          <p:nvPr/>
        </p:nvSpPr>
        <p:spPr>
          <a:xfrm>
            <a:off x="565884" y="820865"/>
            <a:ext cx="11054298" cy="5069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solidFill>
                <a:srgbClr val="00594F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1287A-A9CA-3CAF-8104-D3BD6E768450}"/>
              </a:ext>
            </a:extLst>
          </p:cNvPr>
          <p:cNvSpPr txBox="1"/>
          <p:nvPr/>
        </p:nvSpPr>
        <p:spPr>
          <a:xfrm>
            <a:off x="645458" y="1990164"/>
            <a:ext cx="278553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Reentry</a:t>
            </a:r>
            <a:r>
              <a:rPr lang="en-US" sz="1800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Diversion</a:t>
            </a:r>
            <a:r>
              <a:rPr lang="en-US" sz="1800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Education</a:t>
            </a:r>
            <a:r>
              <a:rPr lang="en-US" sz="1800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Healthcare</a:t>
            </a:r>
            <a:r>
              <a:rPr lang="en-US" sz="1800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Sentencing</a:t>
            </a:r>
            <a:r>
              <a:rPr lang="en-US" sz="1800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Recidivism</a:t>
            </a:r>
            <a:r>
              <a:rPr lang="en-US" sz="1800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Opioid Crisis</a:t>
            </a:r>
            <a:r>
              <a:rPr lang="en-US" sz="1800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More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9F3CB1-707C-55C2-FE6D-DE7A519D8680}"/>
              </a:ext>
            </a:extLst>
          </p:cNvPr>
          <p:cNvSpPr txBox="1"/>
          <p:nvPr/>
        </p:nvSpPr>
        <p:spPr>
          <a:xfrm>
            <a:off x="5966013" y="1777096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5449"/>
                </a:solidFill>
                <a:cs typeface="Calibri"/>
              </a:rPr>
              <a:t>Analytic Bureaucracies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5449"/>
                </a:solidFill>
                <a:cs typeface="Calibri"/>
              </a:rPr>
              <a:t>Appropriations Process</a:t>
            </a:r>
            <a:endParaRPr lang="en-US">
              <a:solidFill>
                <a:srgbClr val="0C5449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5449"/>
                </a:solidFill>
                <a:cs typeface="Calibri"/>
              </a:rPr>
              <a:t>Committees</a:t>
            </a:r>
            <a:endParaRPr lang="en-US">
              <a:solidFill>
                <a:srgbClr val="0C5449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5449"/>
                </a:solidFill>
                <a:cs typeface="Calibri"/>
              </a:rPr>
              <a:t>Admin Rule Review</a:t>
            </a:r>
            <a:endParaRPr lang="en-US">
              <a:solidFill>
                <a:srgbClr val="0C5449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5449"/>
                </a:solidFill>
                <a:cs typeface="Calibri"/>
              </a:rPr>
              <a:t>Advice and Consent</a:t>
            </a:r>
            <a:endParaRPr lang="en-US">
              <a:solidFill>
                <a:srgbClr val="0C5449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5449"/>
                </a:solidFill>
                <a:cs typeface="Calibri"/>
              </a:rPr>
              <a:t>Monitoring Contracts</a:t>
            </a:r>
            <a:endParaRPr lang="en-US">
              <a:solidFill>
                <a:srgbClr val="0C544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1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94F-4E88-4B20-B354-2474D08D5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594F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1D95F-5857-4052-9032-FCD7D10D1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solidFill>
                  <a:srgbClr val="00594F"/>
                </a:solidFill>
                <a:latin typeface="Calibri"/>
                <a:cs typeface="Times New Roman"/>
              </a:rPr>
              <a:t>For more information, contact:</a:t>
            </a:r>
          </a:p>
          <a:p>
            <a:endParaRPr lang="en-US">
              <a:solidFill>
                <a:srgbClr val="00594F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594F"/>
                </a:solidFill>
                <a:latin typeface="Calibri"/>
                <a:cs typeface="Times New Roman"/>
              </a:rPr>
              <a:t>Ben Eikey, </a:t>
            </a:r>
            <a:r>
              <a:rPr lang="en-US">
                <a:solidFill>
                  <a:srgbClr val="00594F"/>
                </a:solidFill>
                <a:latin typeface="Calibri"/>
                <a:cs typeface="Times New Roman"/>
                <a:hlinkClick r:id="rId2"/>
              </a:rPr>
              <a:t>Benjamin.Eikey@wayne.edu</a:t>
            </a:r>
            <a:endParaRPr lang="en-US">
              <a:solidFill>
                <a:srgbClr val="00594F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594F"/>
                </a:solidFill>
                <a:latin typeface="Calibri"/>
                <a:cs typeface="Times New Roman"/>
              </a:rPr>
              <a:t>State Oversight Resources: </a:t>
            </a:r>
            <a:r>
              <a:rPr lang="en-US">
                <a:ea typeface="+mn-lt"/>
                <a:cs typeface="+mn-lt"/>
                <a:hlinkClick r:id="rId3"/>
              </a:rPr>
              <a:t>https://www.levin-center.org/state-lawmakers/state-oversight-resources/</a:t>
            </a:r>
            <a:endParaRPr lang="en-US">
              <a:solidFill>
                <a:srgbClr val="00594F"/>
              </a:solidFill>
              <a:ea typeface="+mn-lt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C5449"/>
                </a:solidFill>
                <a:latin typeface="Calibri"/>
                <a:cs typeface="Calibri"/>
              </a:rPr>
              <a:t>State Oversight Workshops: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n-US">
                <a:ea typeface="+mn-lt"/>
                <a:cs typeface="+mn-lt"/>
                <a:hlinkClick r:id="rId4"/>
              </a:rPr>
              <a:t>https://www.levin-center.org/state-lawmakers/oversight-workshops/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99CED-05D2-4B6C-A1CB-1A8DE3A4F352}"/>
              </a:ext>
            </a:extLst>
          </p:cNvPr>
          <p:cNvGrpSpPr/>
          <p:nvPr/>
        </p:nvGrpSpPr>
        <p:grpSpPr>
          <a:xfrm>
            <a:off x="-3523005" y="-1148812"/>
            <a:ext cx="18682197" cy="7558382"/>
            <a:chOff x="-3523005" y="-1148812"/>
            <a:chExt cx="18682197" cy="75583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B9F9CA-E58B-4471-8C07-6F5C9EB758B1}"/>
                </a:ext>
              </a:extLst>
            </p:cNvPr>
            <p:cNvSpPr/>
            <p:nvPr/>
          </p:nvSpPr>
          <p:spPr>
            <a:xfrm rot="20922627">
              <a:off x="-3523005" y="-1148812"/>
              <a:ext cx="13619303" cy="2297623"/>
            </a:xfrm>
            <a:prstGeom prst="rect">
              <a:avLst/>
            </a:prstGeom>
            <a:solidFill>
              <a:srgbClr val="0059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54C18-FE25-48B6-BCC1-1B8B17411C5E}"/>
                </a:ext>
              </a:extLst>
            </p:cNvPr>
            <p:cNvSpPr/>
            <p:nvPr/>
          </p:nvSpPr>
          <p:spPr>
            <a:xfrm rot="667947">
              <a:off x="4586133" y="-834856"/>
              <a:ext cx="10573059" cy="1738360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37816E9-E999-4A43-8820-DD76A3C63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537" y="4922475"/>
              <a:ext cx="1316268" cy="1487095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11BECE31-0469-46AD-A4F5-9265F2CDE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573" y="34324"/>
              <a:ext cx="1428426" cy="99889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9576F-5216-40C5-BFFA-5DBC164376A2}"/>
              </a:ext>
            </a:extLst>
          </p:cNvPr>
          <p:cNvGrpSpPr/>
          <p:nvPr/>
        </p:nvGrpSpPr>
        <p:grpSpPr>
          <a:xfrm>
            <a:off x="0" y="6514850"/>
            <a:ext cx="12192000" cy="343149"/>
            <a:chOff x="0" y="6514850"/>
            <a:chExt cx="12192000" cy="3431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135FD-9A86-42CA-85DF-426CAA1E8D17}"/>
                </a:ext>
              </a:extLst>
            </p:cNvPr>
            <p:cNvSpPr/>
            <p:nvPr/>
          </p:nvSpPr>
          <p:spPr>
            <a:xfrm>
              <a:off x="0" y="6514850"/>
              <a:ext cx="12192000" cy="343149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E65ED-2F91-4F82-BE91-D6F135742223}"/>
                </a:ext>
              </a:extLst>
            </p:cNvPr>
            <p:cNvSpPr txBox="1"/>
            <p:nvPr/>
          </p:nvSpPr>
          <p:spPr>
            <a:xfrm>
              <a:off x="50800" y="6514850"/>
              <a:ext cx="1201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levincenter@wayne.edu</a:t>
              </a:r>
            </a:p>
          </p:txBody>
        </p:sp>
      </p:grpSp>
      <p:pic>
        <p:nvPicPr>
          <p:cNvPr id="7" name="Picture 14" descr="Home - CSG West">
            <a:extLst>
              <a:ext uri="{FF2B5EF4-FFF2-40B4-BE49-F238E27FC236}">
                <a16:creationId xmlns:a16="http://schemas.microsoft.com/office/drawing/2014/main" id="{E5285182-15A7-FCD3-4F73-951131AA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9" y="5112062"/>
            <a:ext cx="3713373" cy="11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8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94F-4E88-4B20-B354-2474D08D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8959"/>
            <a:ext cx="12192000" cy="781577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594F"/>
                </a:solidFill>
              </a:rPr>
              <a:t>Levin Center for Oversight and Democracy</a:t>
            </a:r>
            <a:r>
              <a:rPr lang="en-US" sz="4000">
                <a:solidFill>
                  <a:srgbClr val="00594F"/>
                </a:solidFill>
              </a:rPr>
              <a:t>​</a:t>
            </a:r>
            <a:r>
              <a:rPr lang="en-US" sz="2000">
                <a:solidFill>
                  <a:srgbClr val="00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1D95F-5857-4052-9032-FCD7D10D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2560" y="3658745"/>
            <a:ext cx="5215944" cy="2255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594F"/>
                </a:solidFill>
              </a:rPr>
              <a:t>Workshops for Congress, state, international legislatures​</a:t>
            </a:r>
            <a:endParaRPr lang="en-US" sz="1600">
              <a:solidFill>
                <a:srgbClr val="00594F"/>
              </a:solidFill>
              <a:cs typeface="Calibri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594F"/>
                </a:solidFill>
              </a:rPr>
              <a:t>Videos, testimony, webinars, social media</a:t>
            </a:r>
            <a:endParaRPr lang="en-US" sz="1600">
              <a:solidFill>
                <a:srgbClr val="00594F"/>
              </a:solidFill>
              <a:cs typeface="Calibri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594F"/>
                </a:solidFill>
              </a:rPr>
              <a:t>Research &amp; Reports (50-state analysis, contract oversight, more)​</a:t>
            </a:r>
            <a:endParaRPr lang="en-US" sz="1600">
              <a:solidFill>
                <a:srgbClr val="00594F"/>
              </a:solidFill>
              <a:cs typeface="Calibri" panose="020F0502020204030204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594F"/>
                </a:solidFill>
              </a:rPr>
              <a:t>Conferences, panels &amp; events</a:t>
            </a:r>
            <a:endParaRPr lang="en-US" sz="1600">
              <a:solidFill>
                <a:srgbClr val="00594F"/>
              </a:solidFill>
              <a:cs typeface="Calibri" panose="020F0502020204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594F"/>
                </a:solidFill>
                <a:ea typeface="+mn-lt"/>
                <a:cs typeface="+mn-lt"/>
              </a:rPr>
              <a:t>State Oversight Academy</a:t>
            </a:r>
            <a:endParaRPr lang="en-US"/>
          </a:p>
          <a:p>
            <a:pPr marL="342900" indent="-342900" algn="l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594F"/>
                </a:solidFill>
                <a:ea typeface="+mn-lt"/>
                <a:cs typeface="+mn-lt"/>
              </a:rPr>
              <a:t>More: </a:t>
            </a:r>
            <a:r>
              <a:rPr lang="en-US" sz="1600" u="sng">
                <a:solidFill>
                  <a:srgbClr val="00594F"/>
                </a:solidFill>
                <a:ea typeface="+mn-lt"/>
                <a:cs typeface="+mn-lt"/>
                <a:hlinkClick r:id="rId2"/>
              </a:rPr>
              <a:t>Benjamin.Eikey@wayne.edu</a:t>
            </a:r>
            <a:r>
              <a:rPr lang="en-US" sz="1600">
                <a:solidFill>
                  <a:srgbClr val="00594F"/>
                </a:solidFill>
                <a:ea typeface="+mn-lt"/>
                <a:cs typeface="+mn-lt"/>
              </a:rPr>
              <a:t>  </a:t>
            </a:r>
            <a:endParaRPr lang="en-US" sz="160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9576F-5216-40C5-BFFA-5DBC164376A2}"/>
              </a:ext>
            </a:extLst>
          </p:cNvPr>
          <p:cNvGrpSpPr/>
          <p:nvPr/>
        </p:nvGrpSpPr>
        <p:grpSpPr>
          <a:xfrm>
            <a:off x="0" y="5657217"/>
            <a:ext cx="13360949" cy="1958952"/>
            <a:chOff x="0" y="5657217"/>
            <a:chExt cx="13360949" cy="1958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135FD-9A86-42CA-85DF-426CAA1E8D17}"/>
                </a:ext>
              </a:extLst>
            </p:cNvPr>
            <p:cNvSpPr/>
            <p:nvPr/>
          </p:nvSpPr>
          <p:spPr>
            <a:xfrm>
              <a:off x="0" y="6514850"/>
              <a:ext cx="12192000" cy="343149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4E5551-DCE4-49C0-A9F4-1602DED1A4FC}"/>
                </a:ext>
              </a:extLst>
            </p:cNvPr>
            <p:cNvSpPr/>
            <p:nvPr/>
          </p:nvSpPr>
          <p:spPr>
            <a:xfrm rot="3284428">
              <a:off x="10744198" y="4999418"/>
              <a:ext cx="1838469" cy="3395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8FEF3C81-7C73-491A-B529-783D9890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2543" y="5657217"/>
              <a:ext cx="1062846" cy="12007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E65ED-2F91-4F82-BE91-D6F135742223}"/>
                </a:ext>
              </a:extLst>
            </p:cNvPr>
            <p:cNvSpPr txBox="1"/>
            <p:nvPr/>
          </p:nvSpPr>
          <p:spPr>
            <a:xfrm>
              <a:off x="120650" y="6514850"/>
              <a:ext cx="9480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levincenter@wayne.edu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597988-5FCB-4167-9DFB-434ABE8D8A05}"/>
              </a:ext>
            </a:extLst>
          </p:cNvPr>
          <p:cNvGrpSpPr/>
          <p:nvPr/>
        </p:nvGrpSpPr>
        <p:grpSpPr>
          <a:xfrm>
            <a:off x="85877" y="1192027"/>
            <a:ext cx="3422646" cy="1823991"/>
            <a:chOff x="1281793" y="1192027"/>
            <a:chExt cx="3422646" cy="182399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6A152FF-4870-454A-91F4-1DF6CA6F3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93" y="1192027"/>
              <a:ext cx="3422646" cy="1534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700261-7F01-F24B-97F6-E3F0FD1D2053}"/>
                </a:ext>
              </a:extLst>
            </p:cNvPr>
            <p:cNvSpPr txBox="1"/>
            <p:nvPr/>
          </p:nvSpPr>
          <p:spPr>
            <a:xfrm>
              <a:off x="2009706" y="2646686"/>
              <a:ext cx="1966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594F"/>
                  </a:solidFill>
                </a:rPr>
                <a:t>U.S. Sen. Carl Levin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89E37B-AB82-44A5-84B4-6B8648F49D2F}"/>
              </a:ext>
            </a:extLst>
          </p:cNvPr>
          <p:cNvGrpSpPr/>
          <p:nvPr/>
        </p:nvGrpSpPr>
        <p:grpSpPr>
          <a:xfrm>
            <a:off x="8390309" y="1187286"/>
            <a:ext cx="2760447" cy="2209990"/>
            <a:chOff x="8220976" y="1039119"/>
            <a:chExt cx="2760447" cy="2209990"/>
          </a:xfrm>
        </p:grpSpPr>
        <p:pic>
          <p:nvPicPr>
            <p:cNvPr id="2052" name="Picture 4" descr="A picture containing building, sky, outdoor, roof&#10;&#10;Description automatically generated">
              <a:extLst>
                <a:ext uri="{FF2B5EF4-FFF2-40B4-BE49-F238E27FC236}">
                  <a16:creationId xmlns:a16="http://schemas.microsoft.com/office/drawing/2014/main" id="{8E117EBC-7F2E-9948-B672-EC59B4E74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20976" y="1039119"/>
              <a:ext cx="2760447" cy="1840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D5E776-FFBC-7C4F-8D97-9CAC8CE609CC}"/>
                </a:ext>
              </a:extLst>
            </p:cNvPr>
            <p:cNvSpPr txBox="1"/>
            <p:nvPr/>
          </p:nvSpPr>
          <p:spPr>
            <a:xfrm>
              <a:off x="8370991" y="2879777"/>
              <a:ext cx="2460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594F"/>
                  </a:solidFill>
                </a:rPr>
                <a:t>Wayne State Law School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E57D02-7A80-43E0-A0D8-64B791AB1966}"/>
              </a:ext>
            </a:extLst>
          </p:cNvPr>
          <p:cNvGrpSpPr/>
          <p:nvPr/>
        </p:nvGrpSpPr>
        <p:grpSpPr>
          <a:xfrm>
            <a:off x="8396117" y="3354721"/>
            <a:ext cx="2818079" cy="2281442"/>
            <a:chOff x="10120088" y="629392"/>
            <a:chExt cx="4645349" cy="39713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B05A39-D2CE-4208-972A-5DC98BF9B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120089" y="629392"/>
              <a:ext cx="4589038" cy="3439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FC4193C7-5A27-48D7-BA68-2781627FBC32}"/>
                </a:ext>
              </a:extLst>
            </p:cNvPr>
            <p:cNvSpPr txBox="1"/>
            <p:nvPr/>
          </p:nvSpPr>
          <p:spPr>
            <a:xfrm>
              <a:off x="10120088" y="4011423"/>
              <a:ext cx="4645349" cy="58932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rgbClr val="00594F"/>
                  </a:solidFill>
                </a:rPr>
                <a:t>DC Council Oversight Workshop</a:t>
              </a:r>
              <a:endParaRPr lang="en-US" sz="1600"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2D8970-BD79-4623-824D-5DF79B052CDA}"/>
              </a:ext>
            </a:extLst>
          </p:cNvPr>
          <p:cNvGrpSpPr/>
          <p:nvPr/>
        </p:nvGrpSpPr>
        <p:grpSpPr>
          <a:xfrm>
            <a:off x="-57627" y="3368488"/>
            <a:ext cx="3342959" cy="2781751"/>
            <a:chOff x="-2684692" y="332650"/>
            <a:chExt cx="3342959" cy="2781751"/>
          </a:xfrm>
        </p:grpSpPr>
        <p:pic>
          <p:nvPicPr>
            <p:cNvPr id="16" name="Picture 15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AA4B67A1-8BA8-48DF-8A13-B864C0BE5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540100" y="332650"/>
              <a:ext cx="3068207" cy="219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BD0F24FC-97FB-4125-846B-FD8584B601D2}"/>
                </a:ext>
              </a:extLst>
            </p:cNvPr>
            <p:cNvSpPr txBox="1"/>
            <p:nvPr/>
          </p:nvSpPr>
          <p:spPr>
            <a:xfrm>
              <a:off x="-2684692" y="2468070"/>
              <a:ext cx="33429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solidFill>
                    <a:srgbClr val="00594F"/>
                  </a:solidFill>
                </a:rPr>
                <a:t>North Carolina General Assembly</a:t>
              </a:r>
              <a:endParaRPr lang="en-US">
                <a:solidFill>
                  <a:srgbClr val="000000"/>
                </a:solidFill>
                <a:cs typeface="Calibri" panose="020F0502020204030204"/>
              </a:endParaRPr>
            </a:p>
            <a:p>
              <a:pPr algn="ctr"/>
              <a:r>
                <a:rPr lang="en-US">
                  <a:solidFill>
                    <a:srgbClr val="00594F"/>
                  </a:solidFill>
                  <a:cs typeface="Calibri"/>
                </a:rPr>
                <a:t>Oversight Workshop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A0737A-6477-4EDE-A5B4-D639B99DC0F0}"/>
              </a:ext>
            </a:extLst>
          </p:cNvPr>
          <p:cNvGrpSpPr/>
          <p:nvPr/>
        </p:nvGrpSpPr>
        <p:grpSpPr>
          <a:xfrm>
            <a:off x="3888317" y="1190135"/>
            <a:ext cx="3609850" cy="2213582"/>
            <a:chOff x="-3371850" y="3740718"/>
            <a:chExt cx="4414183" cy="26157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4C2600-39EB-46CA-9CFD-7670843E6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1850" y="3740718"/>
              <a:ext cx="4414183" cy="224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B8944210-F664-4BB7-A260-D03B0073D0CD}"/>
                </a:ext>
              </a:extLst>
            </p:cNvPr>
            <p:cNvSpPr txBox="1"/>
            <p:nvPr/>
          </p:nvSpPr>
          <p:spPr>
            <a:xfrm>
              <a:off x="-3209761" y="5987134"/>
              <a:ext cx="3442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rgbClr val="00594F"/>
                  </a:solidFill>
                </a:rPr>
                <a:t>Pennsylvania Oversight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57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94F-4E88-4B20-B354-2474D08D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0030"/>
            <a:ext cx="12192000" cy="781577"/>
          </a:xfrm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rgbClr val="00594F"/>
                </a:solidFill>
              </a:rPr>
              <a:t>Cycle of Accountability</a:t>
            </a:r>
            <a:br>
              <a:rPr lang="en-US" sz="4400" b="1">
                <a:solidFill>
                  <a:srgbClr val="00594F"/>
                </a:solidFill>
              </a:rPr>
            </a:br>
            <a:br>
              <a:rPr lang="en-US" sz="4000" b="1">
                <a:solidFill>
                  <a:srgbClr val="00594F"/>
                </a:solidFill>
              </a:rPr>
            </a:br>
            <a:br>
              <a:rPr lang="en-US" sz="4000" b="1">
                <a:solidFill>
                  <a:srgbClr val="00594F"/>
                </a:solidFill>
              </a:rPr>
            </a:br>
            <a:endParaRPr lang="en-US" sz="2000">
              <a:solidFill>
                <a:srgbClr val="00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9576F-5216-40C5-BFFA-5DBC164376A2}"/>
              </a:ext>
            </a:extLst>
          </p:cNvPr>
          <p:cNvGrpSpPr/>
          <p:nvPr/>
        </p:nvGrpSpPr>
        <p:grpSpPr>
          <a:xfrm>
            <a:off x="0" y="5657217"/>
            <a:ext cx="13360949" cy="1958952"/>
            <a:chOff x="0" y="5657217"/>
            <a:chExt cx="13360949" cy="1958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135FD-9A86-42CA-85DF-426CAA1E8D17}"/>
                </a:ext>
              </a:extLst>
            </p:cNvPr>
            <p:cNvSpPr/>
            <p:nvPr/>
          </p:nvSpPr>
          <p:spPr>
            <a:xfrm>
              <a:off x="0" y="6514850"/>
              <a:ext cx="12192000" cy="343149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4E5551-DCE4-49C0-A9F4-1602DED1A4FC}"/>
                </a:ext>
              </a:extLst>
            </p:cNvPr>
            <p:cNvSpPr/>
            <p:nvPr/>
          </p:nvSpPr>
          <p:spPr>
            <a:xfrm rot="3284428">
              <a:off x="10744198" y="4999418"/>
              <a:ext cx="1838469" cy="3395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8FEF3C81-7C73-491A-B529-783D9890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2543" y="5657217"/>
              <a:ext cx="1062846" cy="12007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E65ED-2F91-4F82-BE91-D6F135742223}"/>
                </a:ext>
              </a:extLst>
            </p:cNvPr>
            <p:cNvSpPr txBox="1"/>
            <p:nvPr/>
          </p:nvSpPr>
          <p:spPr>
            <a:xfrm>
              <a:off x="120650" y="6514850"/>
              <a:ext cx="9480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levincenter@wayne.edu</a:t>
              </a:r>
            </a:p>
          </p:txBody>
        </p:sp>
      </p:grp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430BF3-5B85-FAAC-042C-24040D752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84" y="564226"/>
            <a:ext cx="6873432" cy="58360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8F6B5E-86B6-67F7-D93E-D305D5F5ED6A}"/>
              </a:ext>
            </a:extLst>
          </p:cNvPr>
          <p:cNvSpPr txBox="1"/>
          <p:nvPr/>
        </p:nvSpPr>
        <p:spPr>
          <a:xfrm>
            <a:off x="4705165" y="3151574"/>
            <a:ext cx="289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Eyes and Voice of</a:t>
            </a:r>
          </a:p>
          <a:p>
            <a:pPr algn="ctr"/>
            <a:r>
              <a:rPr lang="en-US" sz="2000"/>
              <a:t>the People</a:t>
            </a:r>
          </a:p>
        </p:txBody>
      </p:sp>
    </p:spTree>
    <p:extLst>
      <p:ext uri="{BB962C8B-B14F-4D97-AF65-F5344CB8AC3E}">
        <p14:creationId xmlns:p14="http://schemas.microsoft.com/office/powerpoint/2010/main" val="22563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94F-4E88-4B20-B354-2474D08D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0030"/>
            <a:ext cx="12192000" cy="781577"/>
          </a:xfrm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rgbClr val="00594F"/>
                </a:solidFill>
              </a:rPr>
              <a:t>Cycle of Accountability</a:t>
            </a:r>
            <a:br>
              <a:rPr lang="en-US" sz="4400" b="1">
                <a:solidFill>
                  <a:srgbClr val="00594F"/>
                </a:solidFill>
              </a:rPr>
            </a:br>
            <a:br>
              <a:rPr lang="en-US" sz="4000" b="1">
                <a:solidFill>
                  <a:srgbClr val="00594F"/>
                </a:solidFill>
              </a:rPr>
            </a:br>
            <a:br>
              <a:rPr lang="en-US" sz="4000" b="1">
                <a:solidFill>
                  <a:srgbClr val="00594F"/>
                </a:solidFill>
              </a:rPr>
            </a:br>
            <a:endParaRPr lang="en-US" sz="2000">
              <a:solidFill>
                <a:srgbClr val="00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9576F-5216-40C5-BFFA-5DBC164376A2}"/>
              </a:ext>
            </a:extLst>
          </p:cNvPr>
          <p:cNvGrpSpPr/>
          <p:nvPr/>
        </p:nvGrpSpPr>
        <p:grpSpPr>
          <a:xfrm>
            <a:off x="0" y="5657217"/>
            <a:ext cx="13360949" cy="1958952"/>
            <a:chOff x="0" y="5657217"/>
            <a:chExt cx="13360949" cy="1958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135FD-9A86-42CA-85DF-426CAA1E8D17}"/>
                </a:ext>
              </a:extLst>
            </p:cNvPr>
            <p:cNvSpPr/>
            <p:nvPr/>
          </p:nvSpPr>
          <p:spPr>
            <a:xfrm>
              <a:off x="0" y="6514850"/>
              <a:ext cx="12192000" cy="343149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4E5551-DCE4-49C0-A9F4-1602DED1A4FC}"/>
                </a:ext>
              </a:extLst>
            </p:cNvPr>
            <p:cNvSpPr/>
            <p:nvPr/>
          </p:nvSpPr>
          <p:spPr>
            <a:xfrm rot="3284428">
              <a:off x="10744198" y="4999418"/>
              <a:ext cx="1838469" cy="3395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8FEF3C81-7C73-491A-B529-783D9890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2543" y="5657217"/>
              <a:ext cx="1062846" cy="12007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E65ED-2F91-4F82-BE91-D6F135742223}"/>
                </a:ext>
              </a:extLst>
            </p:cNvPr>
            <p:cNvSpPr txBox="1"/>
            <p:nvPr/>
          </p:nvSpPr>
          <p:spPr>
            <a:xfrm>
              <a:off x="120650" y="6514850"/>
              <a:ext cx="9480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levincenter@wayne.edu</a:t>
              </a:r>
            </a:p>
          </p:txBody>
        </p:sp>
      </p:grp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430BF3-5B85-FAAC-042C-24040D752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84" y="564226"/>
            <a:ext cx="6873432" cy="58360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8F6B5E-86B6-67F7-D93E-D305D5F5ED6A}"/>
              </a:ext>
            </a:extLst>
          </p:cNvPr>
          <p:cNvSpPr txBox="1"/>
          <p:nvPr/>
        </p:nvSpPr>
        <p:spPr>
          <a:xfrm>
            <a:off x="4705165" y="3151574"/>
            <a:ext cx="289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Eyes and Voice of</a:t>
            </a:r>
          </a:p>
          <a:p>
            <a:pPr algn="ctr"/>
            <a:r>
              <a:rPr lang="en-US" sz="2000"/>
              <a:t>the People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C2BB79-1A1D-D0B7-E196-3CF64D34F181}"/>
              </a:ext>
            </a:extLst>
          </p:cNvPr>
          <p:cNvCxnSpPr/>
          <p:nvPr/>
        </p:nvCxnSpPr>
        <p:spPr>
          <a:xfrm>
            <a:off x="6134986" y="1456660"/>
            <a:ext cx="2447260" cy="30586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C0D7EC-B33B-1475-EAEA-D8733E05EC7F}"/>
              </a:ext>
            </a:extLst>
          </p:cNvPr>
          <p:cNvCxnSpPr/>
          <p:nvPr/>
        </p:nvCxnSpPr>
        <p:spPr>
          <a:xfrm>
            <a:off x="4336312" y="4593265"/>
            <a:ext cx="3740887" cy="63796"/>
          </a:xfrm>
          <a:prstGeom prst="straightConnector1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4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94F-4E88-4B20-B354-2474D08D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4728"/>
            <a:ext cx="12192000" cy="78157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594F"/>
                </a:solidFill>
                <a:latin typeface="+mn-lt"/>
                <a:cs typeface="Times New Roman" panose="02020603050405020304" pitchFamily="18" charset="0"/>
              </a:rPr>
              <a:t>Connecticut</a:t>
            </a:r>
            <a:endParaRPr lang="en-US" sz="2000" dirty="0">
              <a:solidFill>
                <a:srgbClr val="00594F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9576F-5216-40C5-BFFA-5DBC164376A2}"/>
              </a:ext>
            </a:extLst>
          </p:cNvPr>
          <p:cNvGrpSpPr/>
          <p:nvPr/>
        </p:nvGrpSpPr>
        <p:grpSpPr>
          <a:xfrm>
            <a:off x="0" y="5657217"/>
            <a:ext cx="13360949" cy="1958952"/>
            <a:chOff x="0" y="5657217"/>
            <a:chExt cx="13360949" cy="1958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135FD-9A86-42CA-85DF-426CAA1E8D17}"/>
                </a:ext>
              </a:extLst>
            </p:cNvPr>
            <p:cNvSpPr/>
            <p:nvPr/>
          </p:nvSpPr>
          <p:spPr>
            <a:xfrm>
              <a:off x="0" y="6514850"/>
              <a:ext cx="12192000" cy="343149"/>
            </a:xfrm>
            <a:prstGeom prst="rect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4E5551-DCE4-49C0-A9F4-1602DED1A4FC}"/>
                </a:ext>
              </a:extLst>
            </p:cNvPr>
            <p:cNvSpPr/>
            <p:nvPr/>
          </p:nvSpPr>
          <p:spPr>
            <a:xfrm rot="3284428">
              <a:off x="10744198" y="4999418"/>
              <a:ext cx="1838469" cy="3395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8FEF3C81-7C73-491A-B529-783D9890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2543" y="5657217"/>
              <a:ext cx="1062846" cy="12007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E65ED-2F91-4F82-BE91-D6F135742223}"/>
                </a:ext>
              </a:extLst>
            </p:cNvPr>
            <p:cNvSpPr txBox="1"/>
            <p:nvPr/>
          </p:nvSpPr>
          <p:spPr>
            <a:xfrm>
              <a:off x="120650" y="6514850"/>
              <a:ext cx="9480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levincenter@wayne.edu</a:t>
              </a:r>
            </a:p>
          </p:txBody>
        </p:sp>
      </p:grpSp>
      <p:pic>
        <p:nvPicPr>
          <p:cNvPr id="3074" name="Picture 2" descr="CT Open Data Portal">
            <a:extLst>
              <a:ext uri="{FF2B5EF4-FFF2-40B4-BE49-F238E27FC236}">
                <a16:creationId xmlns:a16="http://schemas.microsoft.com/office/drawing/2014/main" id="{37332481-07C1-3F0A-3D17-EC34D71E2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91" y="3079618"/>
            <a:ext cx="3495158" cy="16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al of Connecticut - Wikipedia">
            <a:extLst>
              <a:ext uri="{FF2B5EF4-FFF2-40B4-BE49-F238E27FC236}">
                <a16:creationId xmlns:a16="http://schemas.microsoft.com/office/drawing/2014/main" id="{F9A658DB-062D-8A2B-8E82-A70BDF9F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46" y="2018505"/>
            <a:ext cx="2939263" cy="37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279770-E580-EB14-9A83-16678D5F5C20}"/>
              </a:ext>
            </a:extLst>
          </p:cNvPr>
          <p:cNvSpPr txBox="1"/>
          <p:nvPr/>
        </p:nvSpPr>
        <p:spPr>
          <a:xfrm>
            <a:off x="3048740" y="10673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Connecticut Before 2014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629C4-DF08-299E-EBD7-395515E6613D}"/>
              </a:ext>
            </a:extLst>
          </p:cNvPr>
          <p:cNvSpPr txBox="1"/>
          <p:nvPr/>
        </p:nvSpPr>
        <p:spPr>
          <a:xfrm>
            <a:off x="3048740" y="1333580"/>
            <a:ext cx="61030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1995: One of three states automatically tried 16 and 17 as adults.</a:t>
            </a:r>
          </a:p>
          <a:p>
            <a:pPr algn="l" rtl="0" fontAlgn="base"/>
            <a:endParaRPr lang="en-US" dirty="0">
              <a:solidFill>
                <a:srgbClr val="0C5449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2001: Governor rejected therapeutic youth corrections facility, instead supported one modeled after max security adult prison.</a:t>
            </a:r>
          </a:p>
          <a:p>
            <a:pPr algn="l" rtl="0" fontAlgn="base"/>
            <a:endParaRPr lang="en-US" dirty="0">
              <a:solidFill>
                <a:srgbClr val="0C5449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2005: 4,000 juveniles in detention center for statu</a:t>
            </a:r>
            <a:r>
              <a:rPr lang="en-US" dirty="0">
                <a:solidFill>
                  <a:srgbClr val="0C5449"/>
                </a:solidFill>
                <a:latin typeface="Arial" panose="020B0604020202020204" pitchFamily="34" charset="0"/>
              </a:rPr>
              <a:t>s offenses or delinquency.</a:t>
            </a:r>
          </a:p>
          <a:p>
            <a:pPr algn="l" rtl="0" fontAlgn="base"/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dirty="0">
                <a:solidFill>
                  <a:srgbClr val="0C5449"/>
                </a:solidFill>
                <a:latin typeface="Arial" panose="020B0604020202020204" pitchFamily="34" charset="0"/>
              </a:rPr>
              <a:t>2006: Testimony, panel to raise the age</a:t>
            </a:r>
          </a:p>
          <a:p>
            <a:pPr algn="l" rtl="0" fontAlgn="base"/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2007: Prohibited out-of</a:t>
            </a:r>
            <a:r>
              <a:rPr lang="en-US" dirty="0">
                <a:solidFill>
                  <a:srgbClr val="0C5449"/>
                </a:solidFill>
                <a:latin typeface="Arial" panose="020B0604020202020204" pitchFamily="34" charset="0"/>
              </a:rPr>
              <a:t>-school suspension with rare exceptions.</a:t>
            </a:r>
          </a:p>
          <a:p>
            <a:pPr algn="l" rtl="0" fontAlgn="base"/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dirty="0">
                <a:solidFill>
                  <a:srgbClr val="0C5449"/>
                </a:solidFill>
                <a:latin typeface="Arial" panose="020B0604020202020204" pitchFamily="34" charset="0"/>
              </a:rPr>
              <a:t>2010: 30 percent decline in out-of-school suspensions. </a:t>
            </a:r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1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279770-E580-EB14-9A83-16678D5F5C20}"/>
              </a:ext>
            </a:extLst>
          </p:cNvPr>
          <p:cNvSpPr txBox="1"/>
          <p:nvPr/>
        </p:nvSpPr>
        <p:spPr>
          <a:xfrm>
            <a:off x="2034733" y="133251"/>
            <a:ext cx="8122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Connecticut in 2014: Juvenile Justice Policy and Oversight Committee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629C4-DF08-299E-EBD7-395515E6613D}"/>
              </a:ext>
            </a:extLst>
          </p:cNvPr>
          <p:cNvSpPr txBox="1"/>
          <p:nvPr/>
        </p:nvSpPr>
        <p:spPr>
          <a:xfrm>
            <a:off x="3048740" y="1333580"/>
            <a:ext cx="61030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dirty="0">
                <a:solidFill>
                  <a:srgbClr val="0C5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evaluate policies related to the Juvenile Justice system and the expansion of juvenile jurisdiction to include persons sixteen and seventeen years of age.” </a:t>
            </a:r>
          </a:p>
          <a:p>
            <a:pPr algn="l" rtl="0" fontAlgn="base"/>
            <a:endParaRPr lang="en-US" b="0" i="0" dirty="0">
              <a:solidFill>
                <a:srgbClr val="0C544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5449"/>
                </a:solidFill>
                <a:effectLst/>
                <a:cs typeface="Times New Roman" panose="02020603050405020304" pitchFamily="18" charset="0"/>
              </a:rPr>
              <a:t>First report and recommendations in 2015 and 16.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C5449"/>
                </a:solidFill>
                <a:cs typeface="Times New Roman" panose="02020603050405020304" pitchFamily="18" charset="0"/>
              </a:rPr>
              <a:t>Reduce juvenile incarceration rates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5449"/>
                </a:solidFill>
                <a:effectLst/>
                <a:cs typeface="Times New Roman" panose="02020603050405020304" pitchFamily="18" charset="0"/>
              </a:rPr>
              <a:t>Increase diversion from juvenile justice system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C5449"/>
                </a:solidFill>
                <a:effectLst/>
              </a:rPr>
              <a:t>Reduce recidivism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5449"/>
                </a:solidFill>
              </a:rPr>
              <a:t>Address mental and behavioral health issues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C5449"/>
                </a:solidFill>
                <a:effectLst/>
              </a:rPr>
              <a:t>Increas</a:t>
            </a:r>
            <a:r>
              <a:rPr lang="en-US" dirty="0">
                <a:solidFill>
                  <a:srgbClr val="0C5449"/>
                </a:solidFill>
              </a:rPr>
              <a:t>e data sharing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C5449"/>
                </a:solidFill>
                <a:effectLst/>
              </a:rPr>
              <a:t>CSG Improving Youth Outcomes Program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5449"/>
                </a:solidFill>
              </a:rPr>
              <a:t>Juvenile Justice Equity Dashboard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5449"/>
                </a:solidFill>
              </a:rPr>
              <a:t>”to monitor and examine juvenile justice system involvement across the state for youth of different races, ethnicities, and genders.”</a:t>
            </a:r>
            <a:endParaRPr lang="en-US" b="0" i="0" dirty="0">
              <a:solidFill>
                <a:srgbClr val="0C544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973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279770-E580-EB14-9A83-16678D5F5C20}"/>
              </a:ext>
            </a:extLst>
          </p:cNvPr>
          <p:cNvSpPr txBox="1"/>
          <p:nvPr/>
        </p:nvSpPr>
        <p:spPr>
          <a:xfrm>
            <a:off x="1346976" y="388432"/>
            <a:ext cx="9498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Mor</a:t>
            </a:r>
            <a:r>
              <a:rPr lang="en-US" sz="3600" b="1" dirty="0">
                <a:solidFill>
                  <a:srgbClr val="00594F"/>
                </a:solidFill>
                <a:latin typeface="Calibri Light" panose="020F0302020204030204"/>
                <a:ea typeface="+mj-ea"/>
                <a:cs typeface="+mj-cs"/>
              </a:rPr>
              <a:t>e on Connecticut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629C4-DF08-299E-EBD7-395515E6613D}"/>
              </a:ext>
            </a:extLst>
          </p:cNvPr>
          <p:cNvSpPr txBox="1"/>
          <p:nvPr/>
        </p:nvSpPr>
        <p:spPr>
          <a:xfrm>
            <a:off x="3041398" y="1253852"/>
            <a:ext cx="6103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dirty="0">
                <a:solidFill>
                  <a:srgbClr val="0C5449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2015: Elimination of chronic absenteeism as a status offense</a:t>
            </a:r>
          </a:p>
          <a:p>
            <a:pPr algn="l" rtl="0" fontAlgn="base"/>
            <a:r>
              <a:rPr lang="en-US" b="0" i="0" dirty="0">
                <a:solidFill>
                  <a:srgbClr val="0C544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2017: </a:t>
            </a:r>
            <a:r>
              <a:rPr lang="en-US" dirty="0">
                <a:solidFill>
                  <a:srgbClr val="0C544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Elimination of all FWSN offenses, redirected to community-based systems</a:t>
            </a:r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B4352791-35FC-CDA8-C444-BC070FBED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2" y="2439591"/>
            <a:ext cx="594360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2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279770-E580-EB14-9A83-16678D5F5C20}"/>
              </a:ext>
            </a:extLst>
          </p:cNvPr>
          <p:cNvSpPr txBox="1"/>
          <p:nvPr/>
        </p:nvSpPr>
        <p:spPr>
          <a:xfrm>
            <a:off x="1346976" y="388432"/>
            <a:ext cx="9498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94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Connecticut Results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629C4-DF08-299E-EBD7-395515E6613D}"/>
              </a:ext>
            </a:extLst>
          </p:cNvPr>
          <p:cNvSpPr txBox="1"/>
          <p:nvPr/>
        </p:nvSpPr>
        <p:spPr>
          <a:xfrm>
            <a:off x="1903349" y="1865676"/>
            <a:ext cx="83853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2015: Eliminated mandatory minimums for low-level drug offenses</a:t>
            </a:r>
          </a:p>
          <a:p>
            <a:pPr algn="l" rtl="0" fontAlgn="base"/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dirty="0">
                <a:solidFill>
                  <a:srgbClr val="0C5449"/>
                </a:solidFill>
                <a:latin typeface="Arial" panose="020B0604020202020204" pitchFamily="34" charset="0"/>
              </a:rPr>
              <a:t>2018: Strengthened visitation policies for all prisoners with children under age 18</a:t>
            </a:r>
          </a:p>
          <a:p>
            <a:pPr algn="l" rtl="0" fontAlgn="base"/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2018</a:t>
            </a:r>
            <a:r>
              <a:rPr lang="en-US" dirty="0">
                <a:solidFill>
                  <a:srgbClr val="0C5449"/>
                </a:solidFill>
                <a:latin typeface="Arial" panose="020B0604020202020204" pitchFamily="34" charset="0"/>
              </a:rPr>
              <a:t>: Raised the age of juvenile justice jurisdiction to 21</a:t>
            </a:r>
          </a:p>
          <a:p>
            <a:pPr algn="l" rtl="0" fontAlgn="base"/>
            <a:endParaRPr lang="en-US" b="0" i="0" dirty="0">
              <a:solidFill>
                <a:srgbClr val="0C5449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2019: Prohibited discrimination in employment, housing, public education, insurance, and government program and services based on criminal history. </a:t>
            </a:r>
          </a:p>
          <a:p>
            <a:pPr algn="l" rtl="0" fontAlgn="base"/>
            <a:endParaRPr lang="en-US" dirty="0">
              <a:solidFill>
                <a:srgbClr val="0C5449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Link: </a:t>
            </a:r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https://data.ct.gov/stories/s/efuz-5jhe</a:t>
            </a:r>
            <a:r>
              <a:rPr lang="en-US" b="0" i="0" dirty="0">
                <a:solidFill>
                  <a:srgbClr val="0C5449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1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3E957F82B5B4CB81B009C9B35D4F0" ma:contentTypeVersion="17" ma:contentTypeDescription="Create a new document." ma:contentTypeScope="" ma:versionID="81a1ac490772b2372ff189cd87b82c76">
  <xsd:schema xmlns:xsd="http://www.w3.org/2001/XMLSchema" xmlns:xs="http://www.w3.org/2001/XMLSchema" xmlns:p="http://schemas.microsoft.com/office/2006/metadata/properties" xmlns:ns2="d8eabf17-e642-4281-91aa-47d43eae81d5" xmlns:ns3="40711b0e-0a8f-43df-990a-17cc417dff3e" targetNamespace="http://schemas.microsoft.com/office/2006/metadata/properties" ma:root="true" ma:fieldsID="1c29a53544526dba41d3a51bed16b31a" ns2:_="" ns3:_="">
    <xsd:import namespace="d8eabf17-e642-4281-91aa-47d43eae81d5"/>
    <xsd:import namespace="40711b0e-0a8f-43df-990a-17cc417df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abf17-e642-4281-91aa-47d43eae8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b03e75-9003-45b8-ba7a-d59443a84a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11b0e-0a8f-43df-990a-17cc417df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fa18b0-bf0f-4e99-bf7e-29ad550b2522}" ma:internalName="TaxCatchAll" ma:showField="CatchAllData" ma:web="40711b0e-0a8f-43df-990a-17cc417dff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eabf17-e642-4281-91aa-47d43eae81d5">
      <Terms xmlns="http://schemas.microsoft.com/office/infopath/2007/PartnerControls"/>
    </lcf76f155ced4ddcb4097134ff3c332f>
    <TaxCatchAll xmlns="40711b0e-0a8f-43df-990a-17cc417dff3e" xsi:nil="true"/>
    <SharedWithUsers xmlns="40711b0e-0a8f-43df-990a-17cc417dff3e">
      <UserInfo>
        <DisplayName>James Townsend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77C0B-A822-426D-9F01-9AE2304C7299}">
  <ds:schemaRefs>
    <ds:schemaRef ds:uri="40711b0e-0a8f-43df-990a-17cc417dff3e"/>
    <ds:schemaRef ds:uri="d8eabf17-e642-4281-91aa-47d43eae81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50A3F6-B64A-461A-9839-F8F9F0675DD8}">
  <ds:schemaRefs>
    <ds:schemaRef ds:uri="d8eabf17-e642-4281-91aa-47d43eae81d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40711b0e-0a8f-43df-990a-17cc417dff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0E1858-C5C2-4FA4-978E-4291A17193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51cdec9-811d-471d-bbe6-dd3d8d54c28b}" enabled="0" method="" siteId="{e51cdec9-811d-471d-bbe6-dd3d8d54c28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606</Words>
  <Application>Microsoft Macintosh PowerPoint</Application>
  <PresentationFormat>Widescreen</PresentationFormat>
  <Paragraphs>104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Arial,Sans-Serif</vt:lpstr>
      <vt:lpstr>Calibri</vt:lpstr>
      <vt:lpstr>Calibri Light</vt:lpstr>
      <vt:lpstr>Symbol</vt:lpstr>
      <vt:lpstr>Times New Roman</vt:lpstr>
      <vt:lpstr>Office Theme</vt:lpstr>
      <vt:lpstr>Enhancing Reforms in Public Safety</vt:lpstr>
      <vt:lpstr>Levin Center for Oversight and Democracy​ </vt:lpstr>
      <vt:lpstr>Cycle of Accountability   </vt:lpstr>
      <vt:lpstr>Cycle of Accountability   </vt:lpstr>
      <vt:lpstr>Connecticut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Townsend</dc:creator>
  <cp:lastModifiedBy>Benjamin Eikey</cp:lastModifiedBy>
  <cp:revision>52</cp:revision>
  <dcterms:created xsi:type="dcterms:W3CDTF">2023-03-10T18:54:11Z</dcterms:created>
  <dcterms:modified xsi:type="dcterms:W3CDTF">2023-11-15T04:55:33Z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0x0101003ED3E957F82B5B4CB81B009C9B35D4F0</vt:lpwstr>
  </property>
  <property fmtid="{D5CDD505-2E9C-101B-9397-08002B2CF9AE}" pid="3" name="MediaServiceImageTags">
    <vt:lpwstr/>
  </property>
</Properties>
</file>